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4" r:id="rId9"/>
    <p:sldId id="265" r:id="rId10"/>
  </p:sldIdLst>
  <p:sldSz cx="18288000" cy="10287000"/>
  <p:notesSz cx="6858000" cy="9144000"/>
  <p:embeddedFontLst>
    <p:embeddedFont>
      <p:font typeface="맑은 고딕" panose="020B0503020000020004" pitchFamily="50" charset="-127"/>
      <p:regular r:id="rId12"/>
      <p:bold r:id="rId13"/>
    </p:embeddedFont>
    <p:embeddedFont>
      <p:font typeface="페이퍼로지 8 ExtraBold" pitchFamily="2" charset="-127"/>
      <p:bold r:id="rId14"/>
    </p:embeddedFont>
    <p:embeddedFont>
      <p:font typeface="Aileron Bold" panose="020B0600000101010101" charset="0"/>
      <p:regular r:id="rId15"/>
    </p:embeddedFont>
    <p:embeddedFont>
      <p:font typeface="Aileron Heavy" panose="020B0600000101010101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Work Sans" pitchFamily="2" charset="0"/>
      <p:regular r:id="rId21"/>
      <p:bold r:id="rId22"/>
      <p:italic r:id="rId23"/>
      <p:boldItalic r:id="rId24"/>
    </p:embeddedFont>
    <p:embeddedFont>
      <p:font typeface="Work Sans Bold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4943" autoAdjust="0"/>
  </p:normalViewPr>
  <p:slideViewPr>
    <p:cSldViewPr>
      <p:cViewPr varScale="1">
        <p:scale>
          <a:sx n="38" d="100"/>
          <a:sy n="38" d="100"/>
        </p:scale>
        <p:origin x="162" y="5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231FE3-586A-4F1F-BAF5-67C4E8B6FDB6}" type="datetimeFigureOut">
              <a:rPr lang="ko-KR" altLang="en-US" smtClean="0"/>
              <a:t>2025-11-25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7B9F98-6336-4EFE-9E9D-DD9C0BAEA4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4468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소개에서는 팀원 및 역할</a:t>
            </a:r>
            <a:r>
              <a:rPr lang="en-US" altLang="ko-KR" dirty="0"/>
              <a:t>, </a:t>
            </a:r>
            <a:r>
              <a:rPr lang="ko-KR" altLang="en-US" dirty="0"/>
              <a:t>프로젝트 개요</a:t>
            </a:r>
            <a:endParaRPr lang="en-US" altLang="ko-KR" dirty="0"/>
          </a:p>
          <a:p>
            <a:r>
              <a:rPr lang="ko-KR" altLang="en-US" dirty="0"/>
              <a:t>주제 선정 및 목표에서는 선정 배경 및 문제정의</a:t>
            </a:r>
            <a:r>
              <a:rPr lang="en-US" altLang="ko-KR" dirty="0"/>
              <a:t>, </a:t>
            </a:r>
            <a:r>
              <a:rPr lang="ko-KR" altLang="en-US" dirty="0"/>
              <a:t>프로젝트 목표 및 주요 기능</a:t>
            </a:r>
            <a:r>
              <a:rPr lang="en-US" altLang="ko-KR" dirty="0"/>
              <a:t>, </a:t>
            </a:r>
            <a:r>
              <a:rPr lang="ko-KR" altLang="en-US" dirty="0"/>
              <a:t>대상 사용자</a:t>
            </a:r>
            <a:endParaRPr lang="en-US" altLang="ko-KR" dirty="0"/>
          </a:p>
          <a:p>
            <a:r>
              <a:rPr lang="ko-KR" altLang="en-US" dirty="0"/>
              <a:t>시스템 설계 및 개발에서는 사용기술 스택 및 개발환경</a:t>
            </a:r>
            <a:r>
              <a:rPr lang="en-US" altLang="ko-KR" dirty="0"/>
              <a:t>, </a:t>
            </a:r>
            <a:r>
              <a:rPr lang="ko-KR" altLang="en-US" dirty="0"/>
              <a:t>시스템 아키텍처 개요</a:t>
            </a:r>
            <a:r>
              <a:rPr lang="en-US" altLang="ko-KR" dirty="0"/>
              <a:t>, </a:t>
            </a:r>
            <a:r>
              <a:rPr lang="ko-KR" altLang="en-US" dirty="0"/>
              <a:t>데이터베이스 설계</a:t>
            </a:r>
            <a:endParaRPr lang="en-US" altLang="ko-KR" dirty="0"/>
          </a:p>
          <a:p>
            <a:r>
              <a:rPr lang="ko-KR" altLang="en-US" dirty="0"/>
              <a:t>주요 기능 구현에서는 기본기능</a:t>
            </a:r>
            <a:r>
              <a:rPr lang="en-US" altLang="ko-KR" dirty="0"/>
              <a:t>, </a:t>
            </a:r>
            <a:r>
              <a:rPr lang="ko-KR" altLang="en-US" dirty="0"/>
              <a:t>핵심기능</a:t>
            </a:r>
            <a:r>
              <a:rPr lang="en-US" altLang="ko-KR" dirty="0"/>
              <a:t>, </a:t>
            </a:r>
            <a:r>
              <a:rPr lang="ko-KR" altLang="en-US" dirty="0"/>
              <a:t>기술적 어려움 및 해결방안</a:t>
            </a:r>
            <a:endParaRPr lang="en-US" altLang="ko-KR" dirty="0"/>
          </a:p>
          <a:p>
            <a:r>
              <a:rPr lang="ko-KR" altLang="en-US" dirty="0"/>
              <a:t>시연에서는 라이브 시연</a:t>
            </a:r>
            <a:r>
              <a:rPr lang="en-US" altLang="ko-KR" dirty="0"/>
              <a:t>, </a:t>
            </a:r>
            <a:r>
              <a:rPr lang="ko-KR" altLang="en-US" dirty="0"/>
              <a:t>결과나 성과</a:t>
            </a:r>
            <a:endParaRPr lang="en-US" altLang="ko-KR" dirty="0"/>
          </a:p>
          <a:p>
            <a:r>
              <a:rPr lang="ko-KR" altLang="en-US" dirty="0"/>
              <a:t>결론 및 향후 계획에서는 요약과 </a:t>
            </a:r>
            <a:r>
              <a:rPr lang="ko-KR" altLang="en-US" dirty="0" err="1"/>
              <a:t>배운점</a:t>
            </a:r>
            <a:r>
              <a:rPr lang="ko-KR" altLang="en-US" dirty="0"/>
              <a:t> 또는 향후 발전 계획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7B9F98-6336-4EFE-9E9D-DD9C0BAEA41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2392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16446933" y="-19514"/>
            <a:ext cx="869053" cy="1860582"/>
            <a:chOff x="0" y="0"/>
            <a:chExt cx="228886" cy="4900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8886" cy="490030"/>
            </a:xfrm>
            <a:custGeom>
              <a:avLst/>
              <a:gdLst/>
              <a:ahLst/>
              <a:cxnLst/>
              <a:rect l="l" t="t" r="r" b="b"/>
              <a:pathLst>
                <a:path w="228886" h="490030">
                  <a:moveTo>
                    <a:pt x="114443" y="0"/>
                  </a:moveTo>
                  <a:lnTo>
                    <a:pt x="114443" y="0"/>
                  </a:lnTo>
                  <a:cubicBezTo>
                    <a:pt x="144795" y="0"/>
                    <a:pt x="173904" y="12057"/>
                    <a:pt x="195367" y="33520"/>
                  </a:cubicBezTo>
                  <a:cubicBezTo>
                    <a:pt x="216829" y="54982"/>
                    <a:pt x="228886" y="84091"/>
                    <a:pt x="228886" y="114443"/>
                  </a:cubicBezTo>
                  <a:lnTo>
                    <a:pt x="228886" y="375587"/>
                  </a:lnTo>
                  <a:cubicBezTo>
                    <a:pt x="228886" y="405939"/>
                    <a:pt x="216829" y="435048"/>
                    <a:pt x="195367" y="456510"/>
                  </a:cubicBezTo>
                  <a:cubicBezTo>
                    <a:pt x="173904" y="477972"/>
                    <a:pt x="144795" y="490030"/>
                    <a:pt x="114443" y="490030"/>
                  </a:cubicBezTo>
                  <a:lnTo>
                    <a:pt x="114443" y="490030"/>
                  </a:lnTo>
                  <a:cubicBezTo>
                    <a:pt x="84091" y="490030"/>
                    <a:pt x="54982" y="477972"/>
                    <a:pt x="33520" y="456510"/>
                  </a:cubicBezTo>
                  <a:cubicBezTo>
                    <a:pt x="12057" y="435048"/>
                    <a:pt x="0" y="405939"/>
                    <a:pt x="0" y="375587"/>
                  </a:cubicBezTo>
                  <a:lnTo>
                    <a:pt x="0" y="114443"/>
                  </a:lnTo>
                  <a:cubicBezTo>
                    <a:pt x="0" y="84091"/>
                    <a:pt x="12057" y="54982"/>
                    <a:pt x="33520" y="33520"/>
                  </a:cubicBezTo>
                  <a:cubicBezTo>
                    <a:pt x="54982" y="12057"/>
                    <a:pt x="84091" y="0"/>
                    <a:pt x="11444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228886" cy="499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06993" y="220624"/>
            <a:ext cx="13694614" cy="3740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28"/>
              </a:lnSpc>
            </a:pPr>
            <a:r>
              <a:rPr lang="en-US" sz="28028" b="1" spc="-1541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Project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90821" y="3014132"/>
            <a:ext cx="15482742" cy="3590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028"/>
              </a:lnSpc>
              <a:spcBef>
                <a:spcPct val="0"/>
              </a:spcBef>
            </a:pPr>
            <a:r>
              <a:rPr lang="en-US" sz="28028" b="1" u="none" strike="noStrike" spc="-1541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Job-A-</a:t>
            </a:r>
            <a:r>
              <a:rPr lang="en-US" sz="28028" b="1" u="none" strike="noStrike" spc="-1541" dirty="0" err="1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Yo</a:t>
            </a:r>
            <a:endParaRPr lang="en-US" sz="28028" b="1" u="none" strike="noStrike" spc="-1541" dirty="0">
              <a:solidFill>
                <a:srgbClr val="1351AA"/>
              </a:solidFill>
              <a:latin typeface="Aileron Heavy"/>
              <a:ea typeface="Aileron Heavy"/>
              <a:cs typeface="Aileron Heavy"/>
              <a:sym typeface="Aileron Heavy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F5C3486-ADC3-4A5A-A580-AA8CEA7907EA}"/>
              </a:ext>
            </a:extLst>
          </p:cNvPr>
          <p:cNvGrpSpPr/>
          <p:nvPr/>
        </p:nvGrpSpPr>
        <p:grpSpPr>
          <a:xfrm>
            <a:off x="13656744" y="8324231"/>
            <a:ext cx="3599868" cy="720742"/>
            <a:chOff x="12559776" y="9065895"/>
            <a:chExt cx="3599868" cy="720742"/>
          </a:xfrm>
        </p:grpSpPr>
        <p:sp>
          <p:nvSpPr>
            <p:cNvPr id="8" name="TextBox 8"/>
            <p:cNvSpPr txBox="1"/>
            <p:nvPr/>
          </p:nvSpPr>
          <p:spPr>
            <a:xfrm>
              <a:off x="12559776" y="9065895"/>
              <a:ext cx="2851388" cy="3371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400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1351AA"/>
                  </a:solidFill>
                  <a:latin typeface="Work Sans"/>
                  <a:ea typeface="Work Sans"/>
                  <a:cs typeface="Work Sans"/>
                  <a:sym typeface="Work Sans"/>
                </a:rPr>
                <a:t>PRESENTED BY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2559776" y="9469755"/>
              <a:ext cx="3599868" cy="316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430"/>
                </a:lnSpc>
                <a:spcBef>
                  <a:spcPct val="0"/>
                </a:spcBef>
              </a:pPr>
              <a:r>
                <a:rPr lang="ko-KR" altLang="en-US" sz="2700" b="1" dirty="0">
                  <a:solidFill>
                    <a:srgbClr val="1351AA"/>
                  </a:solidFill>
                  <a:latin typeface="페이퍼로지 8 ExtraBold" pitchFamily="2" charset="-127"/>
                  <a:ea typeface="페이퍼로지 8 ExtraBold" pitchFamily="2" charset="-127"/>
                  <a:cs typeface="Work Sans Bold"/>
                  <a:sym typeface="Work Sans Bold"/>
                </a:rPr>
                <a:t>이수현</a:t>
              </a:r>
              <a:r>
                <a:rPr lang="en-US" altLang="ko-KR" sz="2700" b="1" dirty="0">
                  <a:solidFill>
                    <a:srgbClr val="1351AA"/>
                  </a:solidFill>
                  <a:latin typeface="페이퍼로지 8 ExtraBold" pitchFamily="2" charset="-127"/>
                  <a:ea typeface="페이퍼로지 8 ExtraBold" pitchFamily="2" charset="-127"/>
                  <a:cs typeface="Work Sans Bold"/>
                  <a:sym typeface="Work Sans Bold"/>
                </a:rPr>
                <a:t> </a:t>
              </a:r>
              <a:r>
                <a:rPr lang="ko-KR" altLang="en-US" sz="2700" b="1" dirty="0">
                  <a:solidFill>
                    <a:srgbClr val="1351AA"/>
                  </a:solidFill>
                  <a:latin typeface="페이퍼로지 8 ExtraBold" pitchFamily="2" charset="-127"/>
                  <a:ea typeface="페이퍼로지 8 ExtraBold" pitchFamily="2" charset="-127"/>
                  <a:cs typeface="Work Sans Bold"/>
                  <a:sym typeface="Work Sans Bold"/>
                </a:rPr>
                <a:t>이인호</a:t>
              </a:r>
              <a:r>
                <a:rPr lang="en-US" altLang="ko-KR" sz="2700" b="1" dirty="0">
                  <a:solidFill>
                    <a:srgbClr val="1351AA"/>
                  </a:solidFill>
                  <a:latin typeface="페이퍼로지 8 ExtraBold" pitchFamily="2" charset="-127"/>
                  <a:ea typeface="페이퍼로지 8 ExtraBold" pitchFamily="2" charset="-127"/>
                  <a:cs typeface="Work Sans Bold"/>
                  <a:sym typeface="Work Sans Bold"/>
                </a:rPr>
                <a:t> </a:t>
              </a:r>
              <a:r>
                <a:rPr lang="ko-KR" altLang="en-US" sz="2700" b="1" dirty="0" err="1">
                  <a:solidFill>
                    <a:srgbClr val="1351AA"/>
                  </a:solidFill>
                  <a:latin typeface="페이퍼로지 8 ExtraBold" pitchFamily="2" charset="-127"/>
                  <a:ea typeface="페이퍼로지 8 ExtraBold" pitchFamily="2" charset="-127"/>
                  <a:cs typeface="Work Sans Bold"/>
                  <a:sym typeface="Work Sans Bold"/>
                </a:rPr>
                <a:t>임새롬</a:t>
              </a:r>
              <a:endParaRPr lang="en-US" sz="2700" b="1" dirty="0">
                <a:solidFill>
                  <a:srgbClr val="1351AA"/>
                </a:solidFill>
                <a:latin typeface="페이퍼로지 8 ExtraBold" pitchFamily="2" charset="-127"/>
                <a:ea typeface="페이퍼로지 8 ExtraBold" pitchFamily="2" charset="-127"/>
                <a:cs typeface="Work Sans Bold"/>
                <a:sym typeface="Work Sans Bold"/>
              </a:endParaRP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6230600" y="796585"/>
            <a:ext cx="1273538" cy="355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2025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656744" y="7454754"/>
            <a:ext cx="4588847" cy="44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19"/>
              </a:lnSpc>
            </a:pPr>
            <a:r>
              <a:rPr lang="en-US" altLang="ko-KR" sz="3600" dirty="0">
                <a:solidFill>
                  <a:srgbClr val="1351AA"/>
                </a:solidFill>
                <a:latin typeface="Aileron Heavy" panose="020B0600000101010101" charset="0"/>
                <a:ea typeface="페이퍼로지 8 ExtraBold" pitchFamily="2" charset="-127"/>
                <a:cs typeface="Work Sans"/>
                <a:sym typeface="Work Sans"/>
              </a:rPr>
              <a:t>2025 BIGDATA UI</a:t>
            </a:r>
            <a:endParaRPr lang="en-US" sz="3600" dirty="0">
              <a:solidFill>
                <a:srgbClr val="1351AA"/>
              </a:solidFill>
              <a:latin typeface="Aileron Heavy" panose="020B0600000101010101" charset="0"/>
              <a:ea typeface="페이퍼로지 8 ExtraBold" pitchFamily="2" charset="-127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6250" y="4346510"/>
            <a:ext cx="8372906" cy="5819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15000" b="1" spc="-825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Table</a:t>
            </a:r>
          </a:p>
          <a:p>
            <a:pPr algn="l">
              <a:lnSpc>
                <a:spcPts val="15000"/>
              </a:lnSpc>
            </a:pPr>
            <a:r>
              <a:rPr lang="en-US" sz="15000" b="1" spc="-825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of Contents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8849156" y="807102"/>
            <a:ext cx="5261266" cy="1067513"/>
            <a:chOff x="0" y="0"/>
            <a:chExt cx="7015022" cy="1423351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7015022" cy="1423351"/>
              <a:chOff x="0" y="0"/>
              <a:chExt cx="1195732" cy="242615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1195732" cy="242615"/>
              </a:xfrm>
              <a:custGeom>
                <a:avLst/>
                <a:gdLst/>
                <a:ahLst/>
                <a:cxnLst/>
                <a:rect l="l" t="t" r="r" b="b"/>
                <a:pathLst>
                  <a:path w="1195732" h="242615">
                    <a:moveTo>
                      <a:pt x="75046" y="0"/>
                    </a:moveTo>
                    <a:lnTo>
                      <a:pt x="1120686" y="0"/>
                    </a:lnTo>
                    <a:cubicBezTo>
                      <a:pt x="1140589" y="0"/>
                      <a:pt x="1159678" y="7907"/>
                      <a:pt x="1173751" y="21981"/>
                    </a:cubicBezTo>
                    <a:cubicBezTo>
                      <a:pt x="1187825" y="36054"/>
                      <a:pt x="1195732" y="55143"/>
                      <a:pt x="1195732" y="75046"/>
                    </a:cubicBezTo>
                    <a:lnTo>
                      <a:pt x="1195732" y="167568"/>
                    </a:lnTo>
                    <a:cubicBezTo>
                      <a:pt x="1195732" y="209015"/>
                      <a:pt x="1162133" y="242615"/>
                      <a:pt x="1120686" y="242615"/>
                    </a:cubicBezTo>
                    <a:lnTo>
                      <a:pt x="75046" y="242615"/>
                    </a:lnTo>
                    <a:cubicBezTo>
                      <a:pt x="33599" y="242615"/>
                      <a:pt x="0" y="209015"/>
                      <a:pt x="0" y="167568"/>
                    </a:cubicBezTo>
                    <a:lnTo>
                      <a:pt x="0" y="75046"/>
                    </a:lnTo>
                    <a:cubicBezTo>
                      <a:pt x="0" y="55143"/>
                      <a:pt x="7907" y="36054"/>
                      <a:pt x="21981" y="21981"/>
                    </a:cubicBezTo>
                    <a:cubicBezTo>
                      <a:pt x="36054" y="7907"/>
                      <a:pt x="55143" y="0"/>
                      <a:pt x="75046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rnd">
                <a:solidFill>
                  <a:srgbClr val="E3E2DE"/>
                </a:solidFill>
                <a:prstDash val="solid"/>
                <a:round/>
              </a:ln>
            </p:spPr>
          </p:sp>
          <p:sp>
            <p:nvSpPr>
              <p:cNvPr id="6" name="TextBox 6"/>
              <p:cNvSpPr txBox="1"/>
              <p:nvPr/>
            </p:nvSpPr>
            <p:spPr>
              <a:xfrm>
                <a:off x="0" y="-19050"/>
                <a:ext cx="1195732" cy="26166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4270"/>
                  </a:lnSpc>
                </a:pPr>
                <a:endParaRPr/>
              </a:p>
            </p:txBody>
          </p:sp>
        </p:grpSp>
        <p:sp>
          <p:nvSpPr>
            <p:cNvPr id="7" name="TextBox 7"/>
            <p:cNvSpPr txBox="1"/>
            <p:nvPr/>
          </p:nvSpPr>
          <p:spPr>
            <a:xfrm>
              <a:off x="769596" y="472540"/>
              <a:ext cx="5475830" cy="6551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r>
                <a:rPr lang="en-US" sz="3500" b="1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INTRODUCTION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849156" y="4038318"/>
            <a:ext cx="6324601" cy="1908472"/>
            <a:chOff x="0" y="-111761"/>
            <a:chExt cx="7015022" cy="2544631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-111761"/>
              <a:ext cx="7015022" cy="2544631"/>
              <a:chOff x="0" y="-19050"/>
              <a:chExt cx="1195732" cy="433741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195732" cy="414691"/>
              </a:xfrm>
              <a:custGeom>
                <a:avLst/>
                <a:gdLst/>
                <a:ahLst/>
                <a:cxnLst/>
                <a:rect l="l" t="t" r="r" b="b"/>
                <a:pathLst>
                  <a:path w="1195732" h="242615">
                    <a:moveTo>
                      <a:pt x="75046" y="0"/>
                    </a:moveTo>
                    <a:lnTo>
                      <a:pt x="1120686" y="0"/>
                    </a:lnTo>
                    <a:cubicBezTo>
                      <a:pt x="1140589" y="0"/>
                      <a:pt x="1159678" y="7907"/>
                      <a:pt x="1173751" y="21981"/>
                    </a:cubicBezTo>
                    <a:cubicBezTo>
                      <a:pt x="1187825" y="36054"/>
                      <a:pt x="1195732" y="55143"/>
                      <a:pt x="1195732" y="75046"/>
                    </a:cubicBezTo>
                    <a:lnTo>
                      <a:pt x="1195732" y="167568"/>
                    </a:lnTo>
                    <a:cubicBezTo>
                      <a:pt x="1195732" y="209015"/>
                      <a:pt x="1162133" y="242615"/>
                      <a:pt x="1120686" y="242615"/>
                    </a:cubicBezTo>
                    <a:lnTo>
                      <a:pt x="75046" y="242615"/>
                    </a:lnTo>
                    <a:cubicBezTo>
                      <a:pt x="33599" y="242615"/>
                      <a:pt x="0" y="209015"/>
                      <a:pt x="0" y="167568"/>
                    </a:cubicBezTo>
                    <a:lnTo>
                      <a:pt x="0" y="75046"/>
                    </a:lnTo>
                    <a:cubicBezTo>
                      <a:pt x="0" y="55143"/>
                      <a:pt x="7907" y="36054"/>
                      <a:pt x="21981" y="21981"/>
                    </a:cubicBezTo>
                    <a:cubicBezTo>
                      <a:pt x="36054" y="7907"/>
                      <a:pt x="55143" y="0"/>
                      <a:pt x="75046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rnd">
                <a:solidFill>
                  <a:srgbClr val="E3E2DE"/>
                </a:solidFill>
                <a:prstDash val="solid"/>
                <a:round/>
              </a:ln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19050"/>
                <a:ext cx="1195732" cy="26166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4270"/>
                  </a:lnSpc>
                </a:pPr>
                <a:endParaRPr/>
              </a:p>
            </p:txBody>
          </p:sp>
        </p:grpSp>
        <p:sp>
          <p:nvSpPr>
            <p:cNvPr id="12" name="TextBox 12"/>
            <p:cNvSpPr txBox="1"/>
            <p:nvPr/>
          </p:nvSpPr>
          <p:spPr>
            <a:xfrm>
              <a:off x="490893" y="407959"/>
              <a:ext cx="6033237" cy="17953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r>
                <a:rPr lang="en-US" sz="3500" b="1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SYSTEM DESIGN</a:t>
              </a:r>
              <a:br>
                <a:rPr lang="en-US" sz="3500" b="1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3500" b="1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&amp;</a:t>
              </a:r>
              <a:br>
                <a:rPr lang="en-US" sz="3500" b="1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altLang="ko-KR" sz="3500" b="1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DEVELOPMENT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1150329" y="6227210"/>
            <a:ext cx="6324601" cy="1938033"/>
            <a:chOff x="0" y="-111761"/>
            <a:chExt cx="8432802" cy="2584044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-111761"/>
              <a:ext cx="8432802" cy="2584044"/>
              <a:chOff x="0" y="-19050"/>
              <a:chExt cx="1437397" cy="440459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437397" cy="421409"/>
              </a:xfrm>
              <a:custGeom>
                <a:avLst/>
                <a:gdLst/>
                <a:ahLst/>
                <a:cxnLst/>
                <a:rect l="l" t="t" r="r" b="b"/>
                <a:pathLst>
                  <a:path w="1195732" h="242615">
                    <a:moveTo>
                      <a:pt x="75046" y="0"/>
                    </a:moveTo>
                    <a:lnTo>
                      <a:pt x="1120686" y="0"/>
                    </a:lnTo>
                    <a:cubicBezTo>
                      <a:pt x="1140589" y="0"/>
                      <a:pt x="1159678" y="7907"/>
                      <a:pt x="1173751" y="21981"/>
                    </a:cubicBezTo>
                    <a:cubicBezTo>
                      <a:pt x="1187825" y="36054"/>
                      <a:pt x="1195732" y="55143"/>
                      <a:pt x="1195732" y="75046"/>
                    </a:cubicBezTo>
                    <a:lnTo>
                      <a:pt x="1195732" y="167568"/>
                    </a:lnTo>
                    <a:cubicBezTo>
                      <a:pt x="1195732" y="209015"/>
                      <a:pt x="1162133" y="242615"/>
                      <a:pt x="1120686" y="242615"/>
                    </a:cubicBezTo>
                    <a:lnTo>
                      <a:pt x="75046" y="242615"/>
                    </a:lnTo>
                    <a:cubicBezTo>
                      <a:pt x="33599" y="242615"/>
                      <a:pt x="0" y="209015"/>
                      <a:pt x="0" y="167568"/>
                    </a:cubicBezTo>
                    <a:lnTo>
                      <a:pt x="0" y="75046"/>
                    </a:lnTo>
                    <a:cubicBezTo>
                      <a:pt x="0" y="55143"/>
                      <a:pt x="7907" y="36054"/>
                      <a:pt x="21981" y="21981"/>
                    </a:cubicBezTo>
                    <a:cubicBezTo>
                      <a:pt x="36054" y="7907"/>
                      <a:pt x="55143" y="0"/>
                      <a:pt x="75046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rnd">
                <a:solidFill>
                  <a:srgbClr val="E3E2DE"/>
                </a:solidFill>
                <a:prstDash val="solid"/>
                <a:round/>
              </a:ln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19050"/>
                <a:ext cx="1195732" cy="26166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4270"/>
                  </a:lnSpc>
                </a:pPr>
                <a:endParaRPr/>
              </a:p>
            </p:txBody>
          </p:sp>
        </p:grpSp>
        <p:sp>
          <p:nvSpPr>
            <p:cNvPr id="17" name="TextBox 17"/>
            <p:cNvSpPr txBox="1"/>
            <p:nvPr/>
          </p:nvSpPr>
          <p:spPr>
            <a:xfrm>
              <a:off x="245820" y="518408"/>
              <a:ext cx="7862279" cy="179536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r>
                <a:rPr lang="en-US" sz="3500" b="1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KEY IMPLEMENTATIONS</a:t>
              </a:r>
            </a:p>
            <a:p>
              <a:pPr algn="ctr">
                <a:lnSpc>
                  <a:spcPts val="3500"/>
                </a:lnSpc>
              </a:pPr>
              <a:r>
                <a:rPr lang="en-US" sz="3500" b="1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&amp;</a:t>
              </a:r>
            </a:p>
            <a:p>
              <a:pPr algn="ctr">
                <a:lnSpc>
                  <a:spcPts val="3500"/>
                </a:lnSpc>
              </a:pPr>
              <a:r>
                <a:rPr lang="en-US" altLang="ko-KR" sz="3500" b="1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DEMONSTRATION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144000" y="8724543"/>
            <a:ext cx="5261266" cy="1067513"/>
            <a:chOff x="0" y="0"/>
            <a:chExt cx="7015022" cy="1423351"/>
          </a:xfrm>
        </p:grpSpPr>
        <p:grpSp>
          <p:nvGrpSpPr>
            <p:cNvPr id="19" name="Group 19"/>
            <p:cNvGrpSpPr/>
            <p:nvPr/>
          </p:nvGrpSpPr>
          <p:grpSpPr>
            <a:xfrm>
              <a:off x="0" y="0"/>
              <a:ext cx="7015022" cy="1423351"/>
              <a:chOff x="0" y="0"/>
              <a:chExt cx="1195732" cy="242615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1195732" cy="242615"/>
              </a:xfrm>
              <a:custGeom>
                <a:avLst/>
                <a:gdLst/>
                <a:ahLst/>
                <a:cxnLst/>
                <a:rect l="l" t="t" r="r" b="b"/>
                <a:pathLst>
                  <a:path w="1195732" h="242615">
                    <a:moveTo>
                      <a:pt x="75046" y="0"/>
                    </a:moveTo>
                    <a:lnTo>
                      <a:pt x="1120686" y="0"/>
                    </a:lnTo>
                    <a:cubicBezTo>
                      <a:pt x="1140589" y="0"/>
                      <a:pt x="1159678" y="7907"/>
                      <a:pt x="1173751" y="21981"/>
                    </a:cubicBezTo>
                    <a:cubicBezTo>
                      <a:pt x="1187825" y="36054"/>
                      <a:pt x="1195732" y="55143"/>
                      <a:pt x="1195732" y="75046"/>
                    </a:cubicBezTo>
                    <a:lnTo>
                      <a:pt x="1195732" y="167568"/>
                    </a:lnTo>
                    <a:cubicBezTo>
                      <a:pt x="1195732" y="209015"/>
                      <a:pt x="1162133" y="242615"/>
                      <a:pt x="1120686" y="242615"/>
                    </a:cubicBezTo>
                    <a:lnTo>
                      <a:pt x="75046" y="242615"/>
                    </a:lnTo>
                    <a:cubicBezTo>
                      <a:pt x="33599" y="242615"/>
                      <a:pt x="0" y="209015"/>
                      <a:pt x="0" y="167568"/>
                    </a:cubicBezTo>
                    <a:lnTo>
                      <a:pt x="0" y="75046"/>
                    </a:lnTo>
                    <a:cubicBezTo>
                      <a:pt x="0" y="55143"/>
                      <a:pt x="7907" y="36054"/>
                      <a:pt x="21981" y="21981"/>
                    </a:cubicBezTo>
                    <a:cubicBezTo>
                      <a:pt x="36054" y="7907"/>
                      <a:pt x="55143" y="0"/>
                      <a:pt x="75046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rnd">
                <a:solidFill>
                  <a:srgbClr val="E3E2DE"/>
                </a:solidFill>
                <a:prstDash val="solid"/>
                <a:round/>
              </a:ln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-19050"/>
                <a:ext cx="1195732" cy="26166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4270"/>
                  </a:lnSpc>
                </a:pPr>
                <a:endParaRPr/>
              </a:p>
            </p:txBody>
          </p:sp>
        </p:grpSp>
        <p:sp>
          <p:nvSpPr>
            <p:cNvPr id="22" name="TextBox 22"/>
            <p:cNvSpPr txBox="1"/>
            <p:nvPr/>
          </p:nvSpPr>
          <p:spPr>
            <a:xfrm>
              <a:off x="0" y="479431"/>
              <a:ext cx="7015022" cy="5984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r>
                <a:rPr lang="en-US" sz="3500" b="1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CONCLUSION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1289417" y="2000161"/>
            <a:ext cx="6347047" cy="2194330"/>
            <a:chOff x="0" y="-111761"/>
            <a:chExt cx="7015022" cy="2925772"/>
          </a:xfrm>
        </p:grpSpPr>
        <p:grpSp>
          <p:nvGrpSpPr>
            <p:cNvPr id="34" name="Group 34"/>
            <p:cNvGrpSpPr/>
            <p:nvPr/>
          </p:nvGrpSpPr>
          <p:grpSpPr>
            <a:xfrm>
              <a:off x="0" y="-111761"/>
              <a:ext cx="7015022" cy="2544625"/>
              <a:chOff x="0" y="-19050"/>
              <a:chExt cx="1195732" cy="433740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1195732" cy="414690"/>
              </a:xfrm>
              <a:custGeom>
                <a:avLst/>
                <a:gdLst/>
                <a:ahLst/>
                <a:cxnLst/>
                <a:rect l="l" t="t" r="r" b="b"/>
                <a:pathLst>
                  <a:path w="1195732" h="242615">
                    <a:moveTo>
                      <a:pt x="75046" y="0"/>
                    </a:moveTo>
                    <a:lnTo>
                      <a:pt x="1120686" y="0"/>
                    </a:lnTo>
                    <a:cubicBezTo>
                      <a:pt x="1140589" y="0"/>
                      <a:pt x="1159678" y="7907"/>
                      <a:pt x="1173751" y="21981"/>
                    </a:cubicBezTo>
                    <a:cubicBezTo>
                      <a:pt x="1187825" y="36054"/>
                      <a:pt x="1195732" y="55143"/>
                      <a:pt x="1195732" y="75046"/>
                    </a:cubicBezTo>
                    <a:lnTo>
                      <a:pt x="1195732" y="167568"/>
                    </a:lnTo>
                    <a:cubicBezTo>
                      <a:pt x="1195732" y="209015"/>
                      <a:pt x="1162133" y="242615"/>
                      <a:pt x="1120686" y="242615"/>
                    </a:cubicBezTo>
                    <a:lnTo>
                      <a:pt x="75046" y="242615"/>
                    </a:lnTo>
                    <a:cubicBezTo>
                      <a:pt x="33599" y="242615"/>
                      <a:pt x="0" y="209015"/>
                      <a:pt x="0" y="167568"/>
                    </a:cubicBezTo>
                    <a:lnTo>
                      <a:pt x="0" y="75046"/>
                    </a:lnTo>
                    <a:cubicBezTo>
                      <a:pt x="0" y="55143"/>
                      <a:pt x="7907" y="36054"/>
                      <a:pt x="21981" y="21981"/>
                    </a:cubicBezTo>
                    <a:cubicBezTo>
                      <a:pt x="36054" y="7907"/>
                      <a:pt x="55143" y="0"/>
                      <a:pt x="75046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rnd">
                <a:solidFill>
                  <a:srgbClr val="E3E2DE"/>
                </a:solidFill>
                <a:prstDash val="solid"/>
                <a:round/>
              </a:ln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0" y="-19050"/>
                <a:ext cx="1195732" cy="26166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4270"/>
                  </a:lnSpc>
                </a:pPr>
                <a:endParaRPr/>
              </a:p>
            </p:txBody>
          </p:sp>
        </p:grpSp>
        <p:sp>
          <p:nvSpPr>
            <p:cNvPr id="37" name="TextBox 37"/>
            <p:cNvSpPr txBox="1"/>
            <p:nvPr/>
          </p:nvSpPr>
          <p:spPr>
            <a:xfrm>
              <a:off x="351541" y="420195"/>
              <a:ext cx="6311939" cy="23938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500"/>
                </a:lnSpc>
              </a:pPr>
              <a:r>
                <a:rPr lang="en-US" sz="3500" b="1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PROJECT DEFINITION </a:t>
              </a:r>
              <a:br>
                <a:rPr lang="en-US" sz="3500" b="1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3500" b="1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&amp; </a:t>
              </a:r>
              <a:br>
                <a:rPr lang="en-US" sz="3500" b="1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3500" b="1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GOALS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623" y="2785632"/>
            <a:ext cx="4622852" cy="4622852"/>
            <a:chOff x="0" y="0"/>
            <a:chExt cx="13716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13716000" y="2191306"/>
                  </a:moveTo>
                  <a:cubicBezTo>
                    <a:pt x="12687471" y="2191306"/>
                    <a:pt x="11681410" y="1876072"/>
                    <a:pt x="10845038" y="1277447"/>
                  </a:cubicBezTo>
                  <a:cubicBezTo>
                    <a:pt x="8459878" y="-425816"/>
                    <a:pt x="5256130" y="-425816"/>
                    <a:pt x="2870970" y="1277447"/>
                  </a:cubicBezTo>
                  <a:cubicBezTo>
                    <a:pt x="2034592" y="1876072"/>
                    <a:pt x="1028532" y="2191306"/>
                    <a:pt x="0" y="2191306"/>
                  </a:cubicBezTo>
                  <a:lnTo>
                    <a:pt x="0" y="11524693"/>
                  </a:lnTo>
                  <a:cubicBezTo>
                    <a:pt x="1028532" y="11524693"/>
                    <a:pt x="2034592" y="11839927"/>
                    <a:pt x="2870962" y="12438553"/>
                  </a:cubicBezTo>
                  <a:cubicBezTo>
                    <a:pt x="5256122" y="14141816"/>
                    <a:pt x="8459870" y="14141816"/>
                    <a:pt x="10845030" y="12438553"/>
                  </a:cubicBezTo>
                  <a:cubicBezTo>
                    <a:pt x="11681404" y="11839927"/>
                    <a:pt x="12687464" y="11524693"/>
                    <a:pt x="13715992" y="11524693"/>
                  </a:cubicBezTo>
                  <a:lnTo>
                    <a:pt x="13715992" y="2191306"/>
                  </a:lnTo>
                  <a:close/>
                </a:path>
              </a:pathLst>
            </a:custGeom>
            <a:blipFill>
              <a:blip r:embed="rId2"/>
              <a:stretch>
                <a:fillRect l="-15003" t="-10108" r="-5666" b="-71008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6832574" y="3296598"/>
            <a:ext cx="4622852" cy="4622852"/>
            <a:chOff x="0" y="0"/>
            <a:chExt cx="13716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13716000" y="2191306"/>
                  </a:moveTo>
                  <a:cubicBezTo>
                    <a:pt x="12687471" y="2191306"/>
                    <a:pt x="11681410" y="1876072"/>
                    <a:pt x="10845038" y="1277447"/>
                  </a:cubicBezTo>
                  <a:cubicBezTo>
                    <a:pt x="8459878" y="-425816"/>
                    <a:pt x="5256130" y="-425816"/>
                    <a:pt x="2870970" y="1277447"/>
                  </a:cubicBezTo>
                  <a:cubicBezTo>
                    <a:pt x="2034592" y="1876072"/>
                    <a:pt x="1028532" y="2191306"/>
                    <a:pt x="0" y="2191306"/>
                  </a:cubicBezTo>
                  <a:lnTo>
                    <a:pt x="0" y="11524693"/>
                  </a:lnTo>
                  <a:cubicBezTo>
                    <a:pt x="1028532" y="11524693"/>
                    <a:pt x="2034592" y="11839927"/>
                    <a:pt x="2870962" y="12438553"/>
                  </a:cubicBezTo>
                  <a:cubicBezTo>
                    <a:pt x="5256122" y="14141816"/>
                    <a:pt x="8459870" y="14141816"/>
                    <a:pt x="10845030" y="12438553"/>
                  </a:cubicBezTo>
                  <a:cubicBezTo>
                    <a:pt x="11681404" y="11839927"/>
                    <a:pt x="12687464" y="11524693"/>
                    <a:pt x="13715992" y="11524693"/>
                  </a:cubicBezTo>
                  <a:lnTo>
                    <a:pt x="13715992" y="2191306"/>
                  </a:lnTo>
                  <a:close/>
                </a:path>
              </a:pathLst>
            </a:custGeom>
            <a:blipFill>
              <a:blip r:embed="rId3"/>
              <a:stretch>
                <a:fillRect l="-22922" r="-8756" b="-97642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12636448" y="2785632"/>
            <a:ext cx="4622852" cy="4622852"/>
            <a:chOff x="0" y="0"/>
            <a:chExt cx="13716000" cy="13716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13716000" y="2191306"/>
                  </a:moveTo>
                  <a:cubicBezTo>
                    <a:pt x="12687471" y="2191306"/>
                    <a:pt x="11681410" y="1876072"/>
                    <a:pt x="10845038" y="1277447"/>
                  </a:cubicBezTo>
                  <a:cubicBezTo>
                    <a:pt x="8459878" y="-425816"/>
                    <a:pt x="5256130" y="-425816"/>
                    <a:pt x="2870970" y="1277447"/>
                  </a:cubicBezTo>
                  <a:cubicBezTo>
                    <a:pt x="2034592" y="1876072"/>
                    <a:pt x="1028532" y="2191306"/>
                    <a:pt x="0" y="2191306"/>
                  </a:cubicBezTo>
                  <a:lnTo>
                    <a:pt x="0" y="11524693"/>
                  </a:lnTo>
                  <a:cubicBezTo>
                    <a:pt x="1028532" y="11524693"/>
                    <a:pt x="2034592" y="11839927"/>
                    <a:pt x="2870962" y="12438553"/>
                  </a:cubicBezTo>
                  <a:cubicBezTo>
                    <a:pt x="5256122" y="14141816"/>
                    <a:pt x="8459870" y="14141816"/>
                    <a:pt x="10845030" y="12438553"/>
                  </a:cubicBezTo>
                  <a:cubicBezTo>
                    <a:pt x="11681404" y="11839927"/>
                    <a:pt x="12687464" y="11524693"/>
                    <a:pt x="13715992" y="11524693"/>
                  </a:cubicBezTo>
                  <a:lnTo>
                    <a:pt x="13715992" y="2191306"/>
                  </a:lnTo>
                  <a:close/>
                </a:path>
              </a:pathLst>
            </a:custGeom>
            <a:blipFill>
              <a:blip r:embed="rId4"/>
              <a:stretch>
                <a:fillRect t="-7533" b="-42560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1699406" y="7989551"/>
            <a:ext cx="3281439" cy="694492"/>
            <a:chOff x="0" y="0"/>
            <a:chExt cx="1920219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920219" cy="406400"/>
            </a:xfrm>
            <a:custGeom>
              <a:avLst/>
              <a:gdLst/>
              <a:ahLst/>
              <a:cxnLst/>
              <a:rect l="l" t="t" r="r" b="b"/>
              <a:pathLst>
                <a:path w="1920219" h="406400">
                  <a:moveTo>
                    <a:pt x="1717019" y="0"/>
                  </a:moveTo>
                  <a:cubicBezTo>
                    <a:pt x="1829243" y="0"/>
                    <a:pt x="1920219" y="90976"/>
                    <a:pt x="1920219" y="203200"/>
                  </a:cubicBezTo>
                  <a:cubicBezTo>
                    <a:pt x="1920219" y="315424"/>
                    <a:pt x="1829243" y="406400"/>
                    <a:pt x="17170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28575"/>
              <a:ext cx="1920219" cy="377825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23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3307155" y="7989551"/>
            <a:ext cx="3281439" cy="694492"/>
            <a:chOff x="0" y="0"/>
            <a:chExt cx="1920219" cy="406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20219" cy="406400"/>
            </a:xfrm>
            <a:custGeom>
              <a:avLst/>
              <a:gdLst/>
              <a:ahLst/>
              <a:cxnLst/>
              <a:rect l="l" t="t" r="r" b="b"/>
              <a:pathLst>
                <a:path w="1920219" h="406400">
                  <a:moveTo>
                    <a:pt x="1717019" y="0"/>
                  </a:moveTo>
                  <a:cubicBezTo>
                    <a:pt x="1829243" y="0"/>
                    <a:pt x="1920219" y="90976"/>
                    <a:pt x="1920219" y="203200"/>
                  </a:cubicBezTo>
                  <a:cubicBezTo>
                    <a:pt x="1920219" y="315424"/>
                    <a:pt x="1829243" y="406400"/>
                    <a:pt x="17170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28575"/>
              <a:ext cx="1920219" cy="377825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23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503280" y="8500517"/>
            <a:ext cx="3281439" cy="694492"/>
            <a:chOff x="0" y="0"/>
            <a:chExt cx="1920219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920219" cy="406400"/>
            </a:xfrm>
            <a:custGeom>
              <a:avLst/>
              <a:gdLst/>
              <a:ahLst/>
              <a:cxnLst/>
              <a:rect l="l" t="t" r="r" b="b"/>
              <a:pathLst>
                <a:path w="1920219" h="406400">
                  <a:moveTo>
                    <a:pt x="1717019" y="0"/>
                  </a:moveTo>
                  <a:cubicBezTo>
                    <a:pt x="1829243" y="0"/>
                    <a:pt x="1920219" y="90976"/>
                    <a:pt x="1920219" y="203200"/>
                  </a:cubicBezTo>
                  <a:cubicBezTo>
                    <a:pt x="1920219" y="315424"/>
                    <a:pt x="1829243" y="406400"/>
                    <a:pt x="17170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28575"/>
              <a:ext cx="1920219" cy="377825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23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7781342" y="8724890"/>
            <a:ext cx="2725317" cy="328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90"/>
              </a:lnSpc>
              <a:spcBef>
                <a:spcPct val="0"/>
              </a:spcBef>
            </a:pPr>
            <a:r>
              <a:rPr lang="en-US" sz="3000" b="1" spc="-93" dirty="0">
                <a:solidFill>
                  <a:srgbClr val="E3E2DE"/>
                </a:solidFill>
                <a:latin typeface="Aileron Bold"/>
                <a:ea typeface="Aileron Bold"/>
                <a:cs typeface="Aileron Bold"/>
                <a:sym typeface="Aileron Bold"/>
              </a:rPr>
              <a:t>LEE INHO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386502" y="9363075"/>
            <a:ext cx="3514996" cy="342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639"/>
              </a:lnSpc>
            </a:pPr>
            <a:r>
              <a:rPr lang="en-US" sz="2199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EXHIBITION MANAGER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99406" y="8213908"/>
            <a:ext cx="3281439" cy="328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90"/>
              </a:lnSpc>
              <a:spcBef>
                <a:spcPct val="0"/>
              </a:spcBef>
            </a:pPr>
            <a:r>
              <a:rPr lang="en-US" sz="3000" b="1" spc="-93" dirty="0">
                <a:solidFill>
                  <a:srgbClr val="E3E2DE"/>
                </a:solidFill>
                <a:latin typeface="Aileron Bold"/>
                <a:ea typeface="Aileron Bold"/>
                <a:cs typeface="Aileron Bold"/>
                <a:sym typeface="Aileron Bold"/>
              </a:rPr>
              <a:t>LEE SUHYEON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585216" y="8213908"/>
            <a:ext cx="2725317" cy="328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90"/>
              </a:lnSpc>
              <a:spcBef>
                <a:spcPct val="0"/>
              </a:spcBef>
            </a:pPr>
            <a:r>
              <a:rPr lang="en-US" sz="3000" b="1" spc="-93" dirty="0">
                <a:solidFill>
                  <a:srgbClr val="E3E2DE"/>
                </a:solidFill>
                <a:latin typeface="Aileron Bold"/>
                <a:ea typeface="Aileron Bold"/>
                <a:cs typeface="Aileron Bold"/>
                <a:sym typeface="Aileron Bold"/>
              </a:rPr>
              <a:t>LIM SAEROM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582628" y="8852109"/>
            <a:ext cx="3514996" cy="342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639"/>
              </a:lnSpc>
            </a:pPr>
            <a:r>
              <a:rPr lang="en-US" sz="2199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EXECUTIVE DIRECTOR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190376" y="8852109"/>
            <a:ext cx="3514996" cy="342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639"/>
              </a:lnSpc>
            </a:pPr>
            <a:r>
              <a:rPr lang="en-US" sz="2199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ARTIST LIAISON</a:t>
            </a:r>
          </a:p>
        </p:txBody>
      </p:sp>
      <p:sp>
        <p:nvSpPr>
          <p:cNvPr id="28" name="TextBox 10">
            <a:extLst>
              <a:ext uri="{FF2B5EF4-FFF2-40B4-BE49-F238E27FC236}">
                <a16:creationId xmlns:a16="http://schemas.microsoft.com/office/drawing/2014/main" id="{C954985E-5200-455F-84A0-C854D7726598}"/>
              </a:ext>
            </a:extLst>
          </p:cNvPr>
          <p:cNvSpPr txBox="1"/>
          <p:nvPr/>
        </p:nvSpPr>
        <p:spPr>
          <a:xfrm>
            <a:off x="327696" y="276225"/>
            <a:ext cx="10663994" cy="2009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150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Introduction</a:t>
            </a:r>
          </a:p>
        </p:txBody>
      </p:sp>
      <p:grpSp>
        <p:nvGrpSpPr>
          <p:cNvPr id="29" name="Group 2">
            <a:extLst>
              <a:ext uri="{FF2B5EF4-FFF2-40B4-BE49-F238E27FC236}">
                <a16:creationId xmlns:a16="http://schemas.microsoft.com/office/drawing/2014/main" id="{E0998EE8-27E5-4449-A5CF-101C20BDF289}"/>
              </a:ext>
            </a:extLst>
          </p:cNvPr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30" name="Freeform 3">
              <a:extLst>
                <a:ext uri="{FF2B5EF4-FFF2-40B4-BE49-F238E27FC236}">
                  <a16:creationId xmlns:a16="http://schemas.microsoft.com/office/drawing/2014/main" id="{F490810E-C903-452C-8E10-275F721D07C2}"/>
                </a:ext>
              </a:extLst>
            </p:cNvPr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31" name="TextBox 4">
              <a:extLst>
                <a:ext uri="{FF2B5EF4-FFF2-40B4-BE49-F238E27FC236}">
                  <a16:creationId xmlns:a16="http://schemas.microsoft.com/office/drawing/2014/main" id="{F2FBA369-9603-4902-B888-B3CECF9CCDAA}"/>
                </a:ext>
              </a:extLst>
            </p:cNvPr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32" name="TextBox 12">
            <a:extLst>
              <a:ext uri="{FF2B5EF4-FFF2-40B4-BE49-F238E27FC236}">
                <a16:creationId xmlns:a16="http://schemas.microsoft.com/office/drawing/2014/main" id="{CA6775F1-C4C7-4B4E-8C1E-CE75BAE1300F}"/>
              </a:ext>
            </a:extLst>
          </p:cNvPr>
          <p:cNvSpPr txBox="1"/>
          <p:nvPr/>
        </p:nvSpPr>
        <p:spPr>
          <a:xfrm>
            <a:off x="16831951" y="633413"/>
            <a:ext cx="979799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27696" y="276225"/>
            <a:ext cx="10663994" cy="2009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150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Introduction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95400" y="4723429"/>
            <a:ext cx="6803911" cy="26673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37"/>
              </a:lnSpc>
            </a:pPr>
            <a:r>
              <a:rPr lang="ko-KR" altLang="en-US" sz="2198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청년층의 유출 </a:t>
            </a:r>
            <a:r>
              <a:rPr lang="en-US" altLang="ko-KR" sz="2198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+ </a:t>
            </a:r>
            <a:r>
              <a:rPr lang="ko-KR" altLang="en-US" sz="2198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중장년층의 유입</a:t>
            </a:r>
            <a:endParaRPr lang="en-US" altLang="ko-KR" sz="2198" dirty="0">
              <a:solidFill>
                <a:srgbClr val="E3E2DE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algn="just">
              <a:lnSpc>
                <a:spcPts val="2637"/>
              </a:lnSpc>
            </a:pPr>
            <a:r>
              <a:rPr lang="ko-KR" altLang="en-US" sz="2198" u="none" strike="noStrike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유출은 막으면서 유입을 견고히 하기 위해서는</a:t>
            </a:r>
            <a:r>
              <a:rPr lang="en-US" altLang="ko-KR" sz="2198" u="none" strike="noStrike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?</a:t>
            </a:r>
          </a:p>
          <a:p>
            <a:pPr algn="just">
              <a:lnSpc>
                <a:spcPts val="2637"/>
              </a:lnSpc>
            </a:pPr>
            <a:r>
              <a:rPr lang="ko-KR" altLang="en-US" sz="2198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→</a:t>
            </a:r>
            <a:r>
              <a:rPr lang="en-US" altLang="ko-KR" sz="2198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r>
              <a:rPr lang="ko-KR" altLang="en-US" sz="2198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창업이라는 방안을 도입</a:t>
            </a:r>
            <a:endParaRPr lang="en-US" altLang="ko-KR" sz="2198" dirty="0">
              <a:solidFill>
                <a:srgbClr val="E3E2DE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algn="just">
              <a:lnSpc>
                <a:spcPts val="2637"/>
              </a:lnSpc>
            </a:pPr>
            <a:r>
              <a:rPr lang="en-US" sz="2198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(</a:t>
            </a:r>
            <a:r>
              <a:rPr lang="ko-KR" altLang="en-US" sz="2198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∵창업을 통해 청년층에게는 </a:t>
            </a:r>
            <a:r>
              <a:rPr lang="ko-KR" altLang="en-US" sz="2198" dirty="0" err="1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비수도권지역</a:t>
            </a:r>
            <a:r>
              <a:rPr lang="ko-KR" altLang="en-US" sz="2198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 의 일자리 창출과 더불어 중장년층에게는 </a:t>
            </a:r>
            <a:r>
              <a:rPr lang="ko-KR" altLang="en-US" sz="2198" dirty="0" err="1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실패리스크가</a:t>
            </a:r>
            <a:r>
              <a:rPr lang="ko-KR" altLang="en-US" sz="2198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 높은 사업에 대해 상황 분석과 함께 정보를 제공해 줄 수 있기 때문</a:t>
            </a:r>
            <a:r>
              <a:rPr lang="en-US" altLang="ko-KR" sz="2198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)</a:t>
            </a:r>
            <a:endParaRPr lang="en-US" sz="2198" dirty="0">
              <a:solidFill>
                <a:srgbClr val="E3E2DE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algn="just">
              <a:lnSpc>
                <a:spcPts val="2637"/>
              </a:lnSpc>
            </a:pPr>
            <a:endParaRPr lang="en-US" sz="2198" u="none" strike="noStrike" dirty="0">
              <a:solidFill>
                <a:srgbClr val="E3E2DE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02</a:t>
            </a:r>
          </a:p>
        </p:txBody>
      </p:sp>
      <p:sp>
        <p:nvSpPr>
          <p:cNvPr id="15" name="TextBox 11">
            <a:extLst>
              <a:ext uri="{FF2B5EF4-FFF2-40B4-BE49-F238E27FC236}">
                <a16:creationId xmlns:a16="http://schemas.microsoft.com/office/drawing/2014/main" id="{FB86C43C-FB99-432B-B803-E5416A80DC1F}"/>
              </a:ext>
            </a:extLst>
          </p:cNvPr>
          <p:cNvSpPr txBox="1"/>
          <p:nvPr/>
        </p:nvSpPr>
        <p:spPr>
          <a:xfrm>
            <a:off x="1295399" y="3363401"/>
            <a:ext cx="6803911" cy="666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37"/>
              </a:lnSpc>
            </a:pPr>
            <a:r>
              <a:rPr lang="en-US" sz="2198" u="none" strike="noStrike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Team</a:t>
            </a:r>
            <a:r>
              <a:rPr lang="ko-KR" altLang="en-US" sz="2198" u="none" strike="noStrike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r>
              <a:rPr lang="en-US" altLang="ko-KR" sz="2198" u="none" strike="noStrike" dirty="0" err="1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Meme</a:t>
            </a:r>
            <a:r>
              <a:rPr lang="en-US" altLang="ko-KR" sz="2198" dirty="0" err="1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bers</a:t>
            </a:r>
            <a:r>
              <a:rPr lang="en-US" altLang="ko-KR" sz="2198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/Roles( </a:t>
            </a:r>
            <a:r>
              <a:rPr lang="ko-KR" altLang="en-US" sz="2198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팀원 및 역할</a:t>
            </a:r>
            <a:r>
              <a:rPr lang="en-US" altLang="ko-KR" sz="2198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)</a:t>
            </a:r>
          </a:p>
          <a:p>
            <a:pPr algn="just">
              <a:lnSpc>
                <a:spcPts val="2637"/>
              </a:lnSpc>
            </a:pPr>
            <a:r>
              <a:rPr lang="en-US" sz="2198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Project</a:t>
            </a:r>
            <a:r>
              <a:rPr lang="ko-KR" altLang="en-US" sz="2198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r>
              <a:rPr lang="en-US" altLang="ko-KR" sz="2198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Overview(</a:t>
            </a:r>
            <a:r>
              <a:rPr lang="ko-KR" altLang="en-US" sz="2198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프로젝트 개요</a:t>
            </a:r>
            <a:r>
              <a:rPr lang="en-US" altLang="ko-KR" sz="2198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) – </a:t>
            </a:r>
            <a:r>
              <a:rPr lang="ko-KR" altLang="en-US" sz="2198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간단하게 요약</a:t>
            </a:r>
            <a:endParaRPr lang="en-US" sz="2198" u="none" strike="noStrike" dirty="0">
              <a:solidFill>
                <a:srgbClr val="E3E2DE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7AA0E268-8853-4C02-AFC0-4BE5C728A5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4968"/>
          <a:stretch/>
        </p:blipFill>
        <p:spPr>
          <a:xfrm>
            <a:off x="9251754" y="2938528"/>
            <a:ext cx="7848600" cy="1516596"/>
          </a:xfrm>
          <a:prstGeom prst="rect">
            <a:avLst/>
          </a:prstGeom>
          <a:ln w="3175">
            <a:solidFill>
              <a:schemeClr val="bg1">
                <a:lumMod val="65000"/>
              </a:schemeClr>
            </a:solidFill>
          </a:ln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86924CA7-4ADD-438D-97DE-CF5024BDB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2032" y="4723429"/>
            <a:ext cx="8083730" cy="97481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3B4F8744-44AA-4911-A8A1-5F13A1229B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5600" y="2132629"/>
            <a:ext cx="13300904" cy="719080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476250" y="2846746"/>
            <a:ext cx="4876851" cy="6964004"/>
            <a:chOff x="0" y="0"/>
            <a:chExt cx="12749938" cy="1820654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749938" cy="18206546"/>
            </a:xfrm>
            <a:custGeom>
              <a:avLst/>
              <a:gdLst/>
              <a:ahLst/>
              <a:cxnLst/>
              <a:rect l="l" t="t" r="r" b="b"/>
              <a:pathLst>
                <a:path w="12749938" h="18206546">
                  <a:moveTo>
                    <a:pt x="11693193" y="2003457"/>
                  </a:moveTo>
                  <a:lnTo>
                    <a:pt x="11509478" y="2003457"/>
                  </a:lnTo>
                  <a:lnTo>
                    <a:pt x="11509478" y="1798001"/>
                  </a:lnTo>
                  <a:cubicBezTo>
                    <a:pt x="11509478" y="1321141"/>
                    <a:pt x="11376821" y="863812"/>
                    <a:pt x="11140687" y="526621"/>
                  </a:cubicBezTo>
                  <a:cubicBezTo>
                    <a:pt x="10904555" y="189430"/>
                    <a:pt x="10584290" y="-1"/>
                    <a:pt x="10250347" y="0"/>
                  </a:cubicBezTo>
                  <a:lnTo>
                    <a:pt x="2499590" y="0"/>
                  </a:lnTo>
                  <a:cubicBezTo>
                    <a:pt x="2165648" y="0"/>
                    <a:pt x="1845383" y="189431"/>
                    <a:pt x="1609250" y="526622"/>
                  </a:cubicBezTo>
                  <a:cubicBezTo>
                    <a:pt x="1373117" y="863812"/>
                    <a:pt x="1240459" y="1321141"/>
                    <a:pt x="1240459" y="1798001"/>
                  </a:cubicBezTo>
                  <a:lnTo>
                    <a:pt x="1240459" y="2003457"/>
                  </a:lnTo>
                  <a:lnTo>
                    <a:pt x="1056744" y="2003457"/>
                  </a:lnTo>
                  <a:cubicBezTo>
                    <a:pt x="776478" y="2003457"/>
                    <a:pt x="507691" y="2162440"/>
                    <a:pt x="309513" y="2445433"/>
                  </a:cubicBezTo>
                  <a:cubicBezTo>
                    <a:pt x="111335" y="2728426"/>
                    <a:pt x="0" y="3112247"/>
                    <a:pt x="0" y="3512459"/>
                  </a:cubicBezTo>
                  <a:lnTo>
                    <a:pt x="0" y="14694088"/>
                  </a:lnTo>
                  <a:cubicBezTo>
                    <a:pt x="0" y="15094299"/>
                    <a:pt x="111335" y="15478120"/>
                    <a:pt x="309513" y="15761112"/>
                  </a:cubicBezTo>
                  <a:cubicBezTo>
                    <a:pt x="507691" y="16044104"/>
                    <a:pt x="776478" y="16203089"/>
                    <a:pt x="1056744" y="16203087"/>
                  </a:cubicBezTo>
                  <a:lnTo>
                    <a:pt x="1240459" y="16203087"/>
                  </a:lnTo>
                  <a:lnTo>
                    <a:pt x="1240459" y="16408544"/>
                  </a:lnTo>
                  <a:cubicBezTo>
                    <a:pt x="1240460" y="17401553"/>
                    <a:pt x="1804192" y="18206546"/>
                    <a:pt x="2499590" y="18206546"/>
                  </a:cubicBezTo>
                  <a:lnTo>
                    <a:pt x="10250347" y="18206546"/>
                  </a:lnTo>
                  <a:cubicBezTo>
                    <a:pt x="10584290" y="18206546"/>
                    <a:pt x="10904555" y="18017114"/>
                    <a:pt x="11140687" y="17679925"/>
                  </a:cubicBezTo>
                  <a:cubicBezTo>
                    <a:pt x="11376820" y="17342734"/>
                    <a:pt x="11509478" y="16885405"/>
                    <a:pt x="11509478" y="16408544"/>
                  </a:cubicBezTo>
                  <a:lnTo>
                    <a:pt x="11509478" y="16203087"/>
                  </a:lnTo>
                  <a:lnTo>
                    <a:pt x="11693193" y="16203087"/>
                  </a:lnTo>
                  <a:cubicBezTo>
                    <a:pt x="11973460" y="16203087"/>
                    <a:pt x="12242247" y="16044104"/>
                    <a:pt x="12440425" y="15761111"/>
                  </a:cubicBezTo>
                  <a:cubicBezTo>
                    <a:pt x="12638602" y="15478120"/>
                    <a:pt x="12749938" y="15094299"/>
                    <a:pt x="12749938" y="14694088"/>
                  </a:cubicBezTo>
                  <a:lnTo>
                    <a:pt x="12749938" y="3512459"/>
                  </a:lnTo>
                  <a:cubicBezTo>
                    <a:pt x="12749938" y="3112247"/>
                    <a:pt x="12638602" y="2728426"/>
                    <a:pt x="12440425" y="2445433"/>
                  </a:cubicBezTo>
                  <a:cubicBezTo>
                    <a:pt x="12242247" y="2162441"/>
                    <a:pt x="11973460" y="2003457"/>
                    <a:pt x="11693193" y="2003457"/>
                  </a:cubicBezTo>
                  <a:close/>
                </a:path>
              </a:pathLst>
            </a:custGeom>
            <a:blipFill>
              <a:blip r:embed="rId2"/>
              <a:stretch>
                <a:fillRect l="-19530" r="-94798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476250" y="276225"/>
            <a:ext cx="17335500" cy="38472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150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PROJECT</a:t>
            </a:r>
          </a:p>
          <a:p>
            <a:pPr algn="l">
              <a:lnSpc>
                <a:spcPts val="15000"/>
              </a:lnSpc>
            </a:pPr>
            <a:r>
              <a:rPr lang="en-US" sz="150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DEFINITION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086600" y="5290374"/>
            <a:ext cx="7402861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en-US" sz="2199" u="none" strike="noStrike" dirty="0">
                <a:solidFill>
                  <a:srgbClr val="1351AA"/>
                </a:solidFill>
                <a:latin typeface="Work Sans"/>
                <a:ea typeface="Work Sans"/>
                <a:cs typeface="Work Sans"/>
                <a:sym typeface="Work Sans"/>
              </a:rPr>
              <a:t>Motivation &amp; Problem Statement(</a:t>
            </a:r>
            <a:r>
              <a:rPr lang="ko-KR" altLang="en-US" sz="2199" u="none" strike="noStrike" dirty="0">
                <a:solidFill>
                  <a:srgbClr val="1351AA"/>
                </a:solidFill>
                <a:latin typeface="Work Sans"/>
                <a:ea typeface="Work Sans"/>
                <a:cs typeface="Work Sans"/>
                <a:sym typeface="Work Sans"/>
              </a:rPr>
              <a:t>선정배경 및 문제 정의</a:t>
            </a:r>
            <a:r>
              <a:rPr lang="en-US" altLang="ko-KR" sz="2199" u="none" strike="noStrike" dirty="0">
                <a:solidFill>
                  <a:srgbClr val="1351AA"/>
                </a:solidFill>
                <a:latin typeface="Work Sans"/>
                <a:ea typeface="Work Sans"/>
                <a:cs typeface="Work Sans"/>
                <a:sym typeface="Work Sans"/>
              </a:rPr>
              <a:t>)</a:t>
            </a: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en-US" sz="2199" u="none" strike="noStrike" dirty="0">
                <a:solidFill>
                  <a:srgbClr val="1351AA"/>
                </a:solidFill>
                <a:latin typeface="Work Sans"/>
                <a:ea typeface="Work Sans"/>
                <a:cs typeface="Work Sans"/>
                <a:sym typeface="Work Sans"/>
              </a:rPr>
              <a:t>Project Goals &amp; Features </a:t>
            </a:r>
            <a:r>
              <a:rPr lang="ko-KR" altLang="en-US" sz="2199" u="none" strike="noStrike" dirty="0">
                <a:solidFill>
                  <a:srgbClr val="1351AA"/>
                </a:solidFill>
                <a:latin typeface="Work Sans"/>
                <a:ea typeface="Work Sans"/>
                <a:cs typeface="Work Sans"/>
                <a:sym typeface="Work Sans"/>
              </a:rPr>
              <a:t>프로젝트 목표 및 주요 기능</a:t>
            </a:r>
            <a:endParaRPr lang="en-US" altLang="ko-KR" sz="2199" u="none" strike="noStrike" dirty="0">
              <a:solidFill>
                <a:srgbClr val="1351AA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en-US" sz="2199" dirty="0">
                <a:solidFill>
                  <a:srgbClr val="1351AA"/>
                </a:solidFill>
                <a:latin typeface="Work Sans"/>
                <a:ea typeface="Work Sans"/>
                <a:cs typeface="Work Sans"/>
                <a:sym typeface="Work Sans"/>
              </a:rPr>
              <a:t>Target Users(</a:t>
            </a:r>
            <a:r>
              <a:rPr lang="ko-KR" altLang="en-US" sz="2199" dirty="0">
                <a:solidFill>
                  <a:srgbClr val="1351AA"/>
                </a:solidFill>
                <a:latin typeface="Work Sans"/>
                <a:ea typeface="Work Sans"/>
                <a:cs typeface="Work Sans"/>
                <a:sym typeface="Work Sans"/>
              </a:rPr>
              <a:t>대상사용자</a:t>
            </a:r>
            <a:r>
              <a:rPr lang="en-US" altLang="ko-KR" sz="2199" dirty="0">
                <a:solidFill>
                  <a:srgbClr val="1351AA"/>
                </a:solidFill>
                <a:latin typeface="Work Sans"/>
                <a:ea typeface="Work Sans"/>
                <a:cs typeface="Work Sans"/>
                <a:sym typeface="Work Sans"/>
              </a:rPr>
              <a:t>)</a:t>
            </a:r>
            <a:endParaRPr lang="en-US" sz="2199" u="none" strike="noStrike" dirty="0">
              <a:solidFill>
                <a:srgbClr val="1351AA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" name="Group 8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6831951" y="633413"/>
            <a:ext cx="979799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02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57874" y="3679446"/>
            <a:ext cx="1848111" cy="694492"/>
            <a:chOff x="0" y="0"/>
            <a:chExt cx="108147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81470" cy="406400"/>
            </a:xfrm>
            <a:custGeom>
              <a:avLst/>
              <a:gdLst/>
              <a:ahLst/>
              <a:cxnLst/>
              <a:rect l="l" t="t" r="r" b="b"/>
              <a:pathLst>
                <a:path w="1081470" h="406400">
                  <a:moveTo>
                    <a:pt x="878270" y="0"/>
                  </a:moveTo>
                  <a:cubicBezTo>
                    <a:pt x="990494" y="0"/>
                    <a:pt x="1081470" y="90976"/>
                    <a:pt x="1081470" y="203200"/>
                  </a:cubicBezTo>
                  <a:cubicBezTo>
                    <a:pt x="1081470" y="315424"/>
                    <a:pt x="990494" y="406400"/>
                    <a:pt x="87827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28575"/>
              <a:ext cx="1081470" cy="377825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23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857874" y="6346446"/>
            <a:ext cx="1848111" cy="694492"/>
            <a:chOff x="0" y="0"/>
            <a:chExt cx="1081470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81470" cy="406400"/>
            </a:xfrm>
            <a:custGeom>
              <a:avLst/>
              <a:gdLst/>
              <a:ahLst/>
              <a:cxnLst/>
              <a:rect l="l" t="t" r="r" b="b"/>
              <a:pathLst>
                <a:path w="1081470" h="406400">
                  <a:moveTo>
                    <a:pt x="878270" y="0"/>
                  </a:moveTo>
                  <a:cubicBezTo>
                    <a:pt x="990494" y="0"/>
                    <a:pt x="1081470" y="90976"/>
                    <a:pt x="1081470" y="203200"/>
                  </a:cubicBezTo>
                  <a:cubicBezTo>
                    <a:pt x="1081470" y="315424"/>
                    <a:pt x="990494" y="406400"/>
                    <a:pt x="87827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28575"/>
              <a:ext cx="1081470" cy="377825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23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857874" y="8680071"/>
            <a:ext cx="1848111" cy="694492"/>
            <a:chOff x="0" y="0"/>
            <a:chExt cx="1081470" cy="406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81470" cy="406400"/>
            </a:xfrm>
            <a:custGeom>
              <a:avLst/>
              <a:gdLst/>
              <a:ahLst/>
              <a:cxnLst/>
              <a:rect l="l" t="t" r="r" b="b"/>
              <a:pathLst>
                <a:path w="1081470" h="406400">
                  <a:moveTo>
                    <a:pt x="878270" y="0"/>
                  </a:moveTo>
                  <a:cubicBezTo>
                    <a:pt x="990494" y="0"/>
                    <a:pt x="1081470" y="90976"/>
                    <a:pt x="1081470" y="203200"/>
                  </a:cubicBezTo>
                  <a:cubicBezTo>
                    <a:pt x="1081470" y="315424"/>
                    <a:pt x="990494" y="406400"/>
                    <a:pt x="87827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28575"/>
              <a:ext cx="1081470" cy="377825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23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600380" y="2872917"/>
            <a:ext cx="6937833" cy="6937833"/>
            <a:chOff x="0" y="0"/>
            <a:chExt cx="13716000" cy="13716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6857994" y="0"/>
                  </a:moveTo>
                  <a:lnTo>
                    <a:pt x="6858008" y="0"/>
                  </a:lnTo>
                  <a:cubicBezTo>
                    <a:pt x="10645573" y="1"/>
                    <a:pt x="13716000" y="3070429"/>
                    <a:pt x="13716000" y="6857994"/>
                  </a:cubicBezTo>
                  <a:lnTo>
                    <a:pt x="13716000" y="13716000"/>
                  </a:lnTo>
                  <a:lnTo>
                    <a:pt x="0" y="13716000"/>
                  </a:lnTo>
                  <a:lnTo>
                    <a:pt x="0" y="6857994"/>
                  </a:lnTo>
                  <a:cubicBezTo>
                    <a:pt x="0" y="3070428"/>
                    <a:pt x="3070428" y="0"/>
                    <a:pt x="6857994" y="0"/>
                  </a:cubicBezTo>
                  <a:close/>
                </a:path>
              </a:pathLst>
            </a:custGeom>
            <a:blipFill>
              <a:blip r:embed="rId2"/>
              <a:stretch>
                <a:fillRect l="-148" r="-49945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327696" y="276225"/>
            <a:ext cx="14279849" cy="2009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15000" b="1" spc="-825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Event Activities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122346" y="3894295"/>
            <a:ext cx="1319166" cy="360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90"/>
              </a:lnSpc>
              <a:spcBef>
                <a:spcPct val="0"/>
              </a:spcBef>
            </a:pPr>
            <a:r>
              <a:rPr lang="en-US" sz="3000" b="1" spc="-93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DAY 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122346" y="6561295"/>
            <a:ext cx="1319166" cy="360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90"/>
              </a:lnSpc>
              <a:spcBef>
                <a:spcPct val="0"/>
              </a:spcBef>
            </a:pPr>
            <a:r>
              <a:rPr lang="en-US" sz="3000" b="1" spc="-93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DAY 2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122346" y="8894920"/>
            <a:ext cx="1319166" cy="360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90"/>
              </a:lnSpc>
              <a:spcBef>
                <a:spcPct val="0"/>
              </a:spcBef>
            </a:pPr>
            <a:r>
              <a:rPr lang="en-US" sz="3000" b="1" spc="-93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DAY 3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141384" y="3600281"/>
            <a:ext cx="2112003" cy="342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639"/>
              </a:lnSpc>
            </a:pPr>
            <a:r>
              <a:rPr lang="en-US" sz="2199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3 APRIL 2026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141384" y="6267281"/>
            <a:ext cx="2112003" cy="342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639"/>
              </a:lnSpc>
            </a:pPr>
            <a:r>
              <a:rPr lang="en-US" sz="2199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4 APRIL 2026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141384" y="8600906"/>
            <a:ext cx="2112003" cy="342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639"/>
              </a:lnSpc>
            </a:pPr>
            <a:r>
              <a:rPr lang="en-US" sz="2199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5 APRIL 2026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141384" y="4133850"/>
            <a:ext cx="3753109" cy="100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639"/>
              </a:lnSpc>
            </a:pPr>
            <a:r>
              <a:rPr lang="en-US" sz="2199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OPENING AND SHOWCASE THE ARTWORK FROM THE ARTISTS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4141384" y="6800850"/>
            <a:ext cx="3753109" cy="676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639"/>
              </a:lnSpc>
            </a:pPr>
            <a:r>
              <a:rPr lang="en-US" sz="2199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ART AND PAINTING WORKSHOP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4141384" y="9134475"/>
            <a:ext cx="2319780" cy="676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639"/>
              </a:lnSpc>
            </a:pPr>
            <a:r>
              <a:rPr lang="en-US" sz="2199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ART AUCTION AND CLOSING</a:t>
            </a:r>
          </a:p>
        </p:txBody>
      </p:sp>
      <p:grpSp>
        <p:nvGrpSpPr>
          <p:cNvPr id="23" name="Group 23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6831951" y="633413"/>
            <a:ext cx="979799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04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429612" y="476250"/>
            <a:ext cx="6901789" cy="6164671"/>
            <a:chOff x="0" y="0"/>
            <a:chExt cx="18043892" cy="1611678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043892" cy="16116788"/>
            </a:xfrm>
            <a:custGeom>
              <a:avLst/>
              <a:gdLst/>
              <a:ahLst/>
              <a:cxnLst/>
              <a:rect l="l" t="t" r="r" b="b"/>
              <a:pathLst>
                <a:path w="18043892" h="16116788">
                  <a:moveTo>
                    <a:pt x="16548373" y="1773499"/>
                  </a:moveTo>
                  <a:lnTo>
                    <a:pt x="16288376" y="1773499"/>
                  </a:lnTo>
                  <a:lnTo>
                    <a:pt x="16288376" y="1591625"/>
                  </a:lnTo>
                  <a:cubicBezTo>
                    <a:pt x="16288376" y="1169500"/>
                    <a:pt x="16100637" y="764663"/>
                    <a:pt x="15766459" y="466175"/>
                  </a:cubicBezTo>
                  <a:cubicBezTo>
                    <a:pt x="15432280" y="167687"/>
                    <a:pt x="14979036" y="-1"/>
                    <a:pt x="14506437" y="0"/>
                  </a:cubicBezTo>
                  <a:lnTo>
                    <a:pt x="3537455" y="0"/>
                  </a:lnTo>
                  <a:cubicBezTo>
                    <a:pt x="3064855" y="0"/>
                    <a:pt x="2611612" y="167688"/>
                    <a:pt x="2277433" y="466176"/>
                  </a:cubicBezTo>
                  <a:cubicBezTo>
                    <a:pt x="1943255" y="764663"/>
                    <a:pt x="1755515" y="1169500"/>
                    <a:pt x="1755515" y="1591625"/>
                  </a:cubicBezTo>
                  <a:lnTo>
                    <a:pt x="1755515" y="1773499"/>
                  </a:lnTo>
                  <a:lnTo>
                    <a:pt x="1495520" y="1773499"/>
                  </a:lnTo>
                  <a:cubicBezTo>
                    <a:pt x="1098883" y="1773499"/>
                    <a:pt x="718491" y="1914234"/>
                    <a:pt x="438027" y="2164745"/>
                  </a:cubicBezTo>
                  <a:cubicBezTo>
                    <a:pt x="157563" y="2415256"/>
                    <a:pt x="0" y="2755022"/>
                    <a:pt x="0" y="3109297"/>
                  </a:cubicBezTo>
                  <a:lnTo>
                    <a:pt x="0" y="13007491"/>
                  </a:lnTo>
                  <a:cubicBezTo>
                    <a:pt x="0" y="13361766"/>
                    <a:pt x="157563" y="13701533"/>
                    <a:pt x="438027" y="13952043"/>
                  </a:cubicBezTo>
                  <a:cubicBezTo>
                    <a:pt x="718491" y="14202553"/>
                    <a:pt x="1098883" y="14343289"/>
                    <a:pt x="1495520" y="14343287"/>
                  </a:cubicBezTo>
                  <a:lnTo>
                    <a:pt x="1755515" y="14343287"/>
                  </a:lnTo>
                  <a:lnTo>
                    <a:pt x="1755515" y="14525163"/>
                  </a:lnTo>
                  <a:cubicBezTo>
                    <a:pt x="1755516" y="15404193"/>
                    <a:pt x="2553318" y="16116788"/>
                    <a:pt x="3537455" y="16116788"/>
                  </a:cubicBezTo>
                  <a:lnTo>
                    <a:pt x="14506437" y="16116788"/>
                  </a:lnTo>
                  <a:cubicBezTo>
                    <a:pt x="14979036" y="16116788"/>
                    <a:pt x="15432280" y="15949099"/>
                    <a:pt x="15766459" y="15650614"/>
                  </a:cubicBezTo>
                  <a:cubicBezTo>
                    <a:pt x="16100637" y="15352125"/>
                    <a:pt x="16288376" y="14947288"/>
                    <a:pt x="16288376" y="14525163"/>
                  </a:cubicBezTo>
                  <a:lnTo>
                    <a:pt x="16288376" y="14343287"/>
                  </a:lnTo>
                  <a:lnTo>
                    <a:pt x="16548373" y="14343287"/>
                  </a:lnTo>
                  <a:cubicBezTo>
                    <a:pt x="16945009" y="14343287"/>
                    <a:pt x="17325400" y="14202552"/>
                    <a:pt x="17605866" y="13952041"/>
                  </a:cubicBezTo>
                  <a:cubicBezTo>
                    <a:pt x="17886330" y="13701533"/>
                    <a:pt x="18043892" y="13361766"/>
                    <a:pt x="18043892" y="13007491"/>
                  </a:cubicBezTo>
                  <a:lnTo>
                    <a:pt x="18043892" y="3109297"/>
                  </a:lnTo>
                  <a:cubicBezTo>
                    <a:pt x="18043892" y="2755022"/>
                    <a:pt x="17886330" y="2415256"/>
                    <a:pt x="17605866" y="2164745"/>
                  </a:cubicBezTo>
                  <a:cubicBezTo>
                    <a:pt x="17325400" y="1914235"/>
                    <a:pt x="16945009" y="1773499"/>
                    <a:pt x="16548373" y="1773499"/>
                  </a:cubicBezTo>
                  <a:close/>
                </a:path>
              </a:pathLst>
            </a:custGeom>
            <a:blipFill>
              <a:blip r:embed="rId2"/>
              <a:stretch>
                <a:fillRect l="-17031" r="-17031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839942" y="7477125"/>
            <a:ext cx="5672413" cy="1293869"/>
            <a:chOff x="0" y="0"/>
            <a:chExt cx="1493969" cy="34077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493969" cy="340772"/>
            </a:xfrm>
            <a:custGeom>
              <a:avLst/>
              <a:gdLst/>
              <a:ahLst/>
              <a:cxnLst/>
              <a:rect l="l" t="t" r="r" b="b"/>
              <a:pathLst>
                <a:path w="1493969" h="340772">
                  <a:moveTo>
                    <a:pt x="69607" y="0"/>
                  </a:moveTo>
                  <a:lnTo>
                    <a:pt x="1424362" y="0"/>
                  </a:lnTo>
                  <a:cubicBezTo>
                    <a:pt x="1442823" y="0"/>
                    <a:pt x="1460528" y="7334"/>
                    <a:pt x="1473581" y="20387"/>
                  </a:cubicBezTo>
                  <a:cubicBezTo>
                    <a:pt x="1486635" y="33441"/>
                    <a:pt x="1493969" y="51146"/>
                    <a:pt x="1493969" y="69607"/>
                  </a:cubicBezTo>
                  <a:lnTo>
                    <a:pt x="1493969" y="271165"/>
                  </a:lnTo>
                  <a:cubicBezTo>
                    <a:pt x="1493969" y="289626"/>
                    <a:pt x="1486635" y="307331"/>
                    <a:pt x="1473581" y="320385"/>
                  </a:cubicBezTo>
                  <a:cubicBezTo>
                    <a:pt x="1460528" y="333439"/>
                    <a:pt x="1442823" y="340772"/>
                    <a:pt x="1424362" y="340772"/>
                  </a:cubicBezTo>
                  <a:lnTo>
                    <a:pt x="69607" y="340772"/>
                  </a:lnTo>
                  <a:cubicBezTo>
                    <a:pt x="51146" y="340772"/>
                    <a:pt x="33441" y="333439"/>
                    <a:pt x="20387" y="320385"/>
                  </a:cubicBezTo>
                  <a:cubicBezTo>
                    <a:pt x="7334" y="307331"/>
                    <a:pt x="0" y="289626"/>
                    <a:pt x="0" y="271165"/>
                  </a:cubicBezTo>
                  <a:lnTo>
                    <a:pt x="0" y="69607"/>
                  </a:lnTo>
                  <a:cubicBezTo>
                    <a:pt x="0" y="51146"/>
                    <a:pt x="7334" y="33441"/>
                    <a:pt x="20387" y="20387"/>
                  </a:cubicBezTo>
                  <a:cubicBezTo>
                    <a:pt x="33441" y="7334"/>
                    <a:pt x="51146" y="0"/>
                    <a:pt x="6960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28575"/>
              <a:ext cx="1493969" cy="312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0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476250" y="276225"/>
            <a:ext cx="8938988" cy="3914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15000" b="1" spc="-825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Event Venue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255268" y="7748140"/>
            <a:ext cx="4874346" cy="375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859"/>
              </a:lnSpc>
            </a:pPr>
            <a:r>
              <a:rPr lang="en-US" sz="2599" b="1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Hanover and Tyke Art Gallery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255268" y="8163797"/>
            <a:ext cx="428307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420"/>
              </a:lnSpc>
            </a:pPr>
            <a:r>
              <a:rPr lang="en-US" sz="2200">
                <a:solidFill>
                  <a:srgbClr val="1351AA"/>
                </a:solidFill>
                <a:latin typeface="Work Sans"/>
                <a:ea typeface="Work Sans"/>
                <a:cs typeface="Work Sans"/>
                <a:sym typeface="Work Sans"/>
              </a:rPr>
              <a:t>123 ANYWHERE ST., ANY CITY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429612" y="7467600"/>
            <a:ext cx="6850128" cy="2009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just">
              <a:lnSpc>
                <a:spcPts val="2639"/>
              </a:lnSpc>
              <a:spcBef>
                <a:spcPct val="0"/>
              </a:spcBef>
            </a:pPr>
            <a:r>
              <a:rPr lang="en-US" sz="2199" u="none" strike="noStrike">
                <a:solidFill>
                  <a:srgbClr val="1351AA"/>
                </a:solidFill>
                <a:latin typeface="Work Sans"/>
                <a:ea typeface="Work Sans"/>
                <a:cs typeface="Work Sans"/>
                <a:sym typeface="Work Sans"/>
              </a:rPr>
              <a:t>Hanover and Tyke Building will be the location for this year’s event.</a:t>
            </a:r>
          </a:p>
          <a:p>
            <a:pPr marL="0" lvl="1" indent="0" algn="just">
              <a:lnSpc>
                <a:spcPts val="2639"/>
              </a:lnSpc>
              <a:spcBef>
                <a:spcPct val="0"/>
              </a:spcBef>
            </a:pPr>
            <a:endParaRPr lang="en-US" sz="2199" u="none" strike="noStrike">
              <a:solidFill>
                <a:srgbClr val="1351AA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lvl="1" indent="0" algn="just">
              <a:lnSpc>
                <a:spcPts val="2639"/>
              </a:lnSpc>
              <a:spcBef>
                <a:spcPct val="0"/>
              </a:spcBef>
            </a:pPr>
            <a:r>
              <a:rPr lang="en-US" sz="2199" u="none" strike="noStrike">
                <a:solidFill>
                  <a:srgbClr val="1351AA"/>
                </a:solidFill>
                <a:latin typeface="Work Sans"/>
                <a:ea typeface="Work Sans"/>
                <a:cs typeface="Work Sans"/>
                <a:sym typeface="Work Sans"/>
              </a:rPr>
              <a:t>Considering the large capacity and strategic location near the city center, we believe this building is the best venue for our event activities.</a:t>
            </a:r>
          </a:p>
        </p:txBody>
      </p:sp>
      <p:grpSp>
        <p:nvGrpSpPr>
          <p:cNvPr id="11" name="Group 11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6831951" y="633413"/>
            <a:ext cx="979799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05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27696" y="276225"/>
            <a:ext cx="14279849" cy="2009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15000" b="1" spc="-825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Project Timeline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56899" y="5789431"/>
            <a:ext cx="2773329" cy="628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19"/>
              </a:lnSpc>
              <a:spcBef>
                <a:spcPct val="0"/>
              </a:spcBef>
            </a:pPr>
            <a:r>
              <a:rPr lang="en-US" sz="2199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Survey and b</a:t>
            </a:r>
            <a:r>
              <a:rPr lang="en-US" sz="2199" u="none" strike="noStrike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ook </a:t>
            </a:r>
          </a:p>
          <a:p>
            <a:pPr marL="0" lvl="1" indent="0" algn="ctr">
              <a:lnSpc>
                <a:spcPts val="2419"/>
              </a:lnSpc>
              <a:spcBef>
                <a:spcPct val="0"/>
              </a:spcBef>
            </a:pPr>
            <a:r>
              <a:rPr lang="en-US" sz="2199" u="none" strike="noStrike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the venue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24064" y="4975343"/>
            <a:ext cx="2439000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300"/>
              </a:lnSpc>
              <a:spcBef>
                <a:spcPct val="0"/>
              </a:spcBef>
            </a:pPr>
            <a:r>
              <a:rPr lang="en-US" sz="3000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FIRST WEEK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476250" y="4847172"/>
            <a:ext cx="3334628" cy="694492"/>
            <a:chOff x="0" y="0"/>
            <a:chExt cx="1951343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51343" cy="406400"/>
            </a:xfrm>
            <a:custGeom>
              <a:avLst/>
              <a:gdLst/>
              <a:ahLst/>
              <a:cxnLst/>
              <a:rect l="l" t="t" r="r" b="b"/>
              <a:pathLst>
                <a:path w="1951343" h="406400">
                  <a:moveTo>
                    <a:pt x="1748143" y="0"/>
                  </a:moveTo>
                  <a:cubicBezTo>
                    <a:pt x="1860368" y="0"/>
                    <a:pt x="1951343" y="90976"/>
                    <a:pt x="1951343" y="203200"/>
                  </a:cubicBezTo>
                  <a:cubicBezTo>
                    <a:pt x="1951343" y="315424"/>
                    <a:pt x="1860368" y="406400"/>
                    <a:pt x="17481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38100"/>
              <a:ext cx="1951343" cy="368300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30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5210424" y="8630285"/>
            <a:ext cx="3200194" cy="628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419"/>
              </a:lnSpc>
              <a:spcBef>
                <a:spcPct val="0"/>
              </a:spcBef>
            </a:pPr>
            <a:r>
              <a:rPr lang="en-US" sz="2199" u="none" strike="noStrike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Design and print the event promotion kit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274315" y="7816197"/>
            <a:ext cx="3072412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300"/>
              </a:lnSpc>
              <a:spcBef>
                <a:spcPct val="0"/>
              </a:spcBef>
            </a:pPr>
            <a:r>
              <a:rPr lang="en-US" sz="3000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SECOND WEEK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5143207" y="7688026"/>
            <a:ext cx="3334628" cy="694492"/>
            <a:chOff x="0" y="0"/>
            <a:chExt cx="1951343" cy="4064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51343" cy="406400"/>
            </a:xfrm>
            <a:custGeom>
              <a:avLst/>
              <a:gdLst/>
              <a:ahLst/>
              <a:cxnLst/>
              <a:rect l="l" t="t" r="r" b="b"/>
              <a:pathLst>
                <a:path w="1951343" h="406400">
                  <a:moveTo>
                    <a:pt x="1748143" y="0"/>
                  </a:moveTo>
                  <a:cubicBezTo>
                    <a:pt x="1860368" y="0"/>
                    <a:pt x="1951343" y="90976"/>
                    <a:pt x="1951343" y="203200"/>
                  </a:cubicBezTo>
                  <a:cubicBezTo>
                    <a:pt x="1951343" y="315424"/>
                    <a:pt x="1860368" y="406400"/>
                    <a:pt x="17481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38100"/>
              <a:ext cx="1951343" cy="368300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30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0330498" y="5789431"/>
            <a:ext cx="2293962" cy="628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419"/>
              </a:lnSpc>
              <a:spcBef>
                <a:spcPct val="0"/>
              </a:spcBef>
            </a:pPr>
            <a:r>
              <a:rPr lang="en-US" sz="2199" u="none" strike="noStrike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Sell the event ticket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116557" y="4975343"/>
            <a:ext cx="2721844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300"/>
              </a:lnSpc>
              <a:spcBef>
                <a:spcPct val="0"/>
              </a:spcBef>
            </a:pPr>
            <a:r>
              <a:rPr lang="en-US" sz="3000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THIRD WEEK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9810165" y="4847172"/>
            <a:ext cx="3334628" cy="694492"/>
            <a:chOff x="0" y="0"/>
            <a:chExt cx="1951343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951343" cy="406400"/>
            </a:xfrm>
            <a:custGeom>
              <a:avLst/>
              <a:gdLst/>
              <a:ahLst/>
              <a:cxnLst/>
              <a:rect l="l" t="t" r="r" b="b"/>
              <a:pathLst>
                <a:path w="1951343" h="406400">
                  <a:moveTo>
                    <a:pt x="1748143" y="0"/>
                  </a:moveTo>
                  <a:cubicBezTo>
                    <a:pt x="1860368" y="0"/>
                    <a:pt x="1951343" y="90976"/>
                    <a:pt x="1951343" y="203200"/>
                  </a:cubicBezTo>
                  <a:cubicBezTo>
                    <a:pt x="1951343" y="315424"/>
                    <a:pt x="1860368" y="406400"/>
                    <a:pt x="17481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38100"/>
              <a:ext cx="1951343" cy="368300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30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5091427" y="8630285"/>
            <a:ext cx="2106019" cy="628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419"/>
              </a:lnSpc>
              <a:spcBef>
                <a:spcPct val="0"/>
              </a:spcBef>
            </a:pPr>
            <a:r>
              <a:rPr lang="en-US" sz="2199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Get ready for the event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4608230" y="7816197"/>
            <a:ext cx="3072412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300"/>
              </a:lnSpc>
              <a:spcBef>
                <a:spcPct val="0"/>
              </a:spcBef>
            </a:pPr>
            <a:r>
              <a:rPr lang="en-US" sz="3000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FOURTH WEEK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4477122" y="7688026"/>
            <a:ext cx="3334628" cy="694492"/>
            <a:chOff x="0" y="0"/>
            <a:chExt cx="1951343" cy="4064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951343" cy="406400"/>
            </a:xfrm>
            <a:custGeom>
              <a:avLst/>
              <a:gdLst/>
              <a:ahLst/>
              <a:cxnLst/>
              <a:rect l="l" t="t" r="r" b="b"/>
              <a:pathLst>
                <a:path w="1951343" h="406400">
                  <a:moveTo>
                    <a:pt x="1748143" y="0"/>
                  </a:moveTo>
                  <a:cubicBezTo>
                    <a:pt x="1860368" y="0"/>
                    <a:pt x="1951343" y="90976"/>
                    <a:pt x="1951343" y="203200"/>
                  </a:cubicBezTo>
                  <a:cubicBezTo>
                    <a:pt x="1951343" y="315424"/>
                    <a:pt x="1860368" y="406400"/>
                    <a:pt x="17481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0" y="38100"/>
              <a:ext cx="1951343" cy="368300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30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3" name="AutoShape 23"/>
          <p:cNvSpPr/>
          <p:nvPr/>
        </p:nvSpPr>
        <p:spPr>
          <a:xfrm>
            <a:off x="3810878" y="5194418"/>
            <a:ext cx="1332330" cy="2840854"/>
          </a:xfrm>
          <a:prstGeom prst="line">
            <a:avLst/>
          </a:prstGeom>
          <a:ln w="19050" cap="flat">
            <a:solidFill>
              <a:srgbClr val="E3E2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4" name="AutoShape 24"/>
          <p:cNvSpPr/>
          <p:nvPr/>
        </p:nvSpPr>
        <p:spPr>
          <a:xfrm flipH="1">
            <a:off x="8477835" y="5194418"/>
            <a:ext cx="1332330" cy="2840854"/>
          </a:xfrm>
          <a:prstGeom prst="line">
            <a:avLst/>
          </a:prstGeom>
          <a:ln w="19050" cap="flat">
            <a:solidFill>
              <a:srgbClr val="E3E2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5" name="AutoShape 25"/>
          <p:cNvSpPr/>
          <p:nvPr/>
        </p:nvSpPr>
        <p:spPr>
          <a:xfrm>
            <a:off x="13144793" y="5194418"/>
            <a:ext cx="1332330" cy="2840854"/>
          </a:xfrm>
          <a:prstGeom prst="line">
            <a:avLst/>
          </a:prstGeom>
          <a:ln w="19050" cap="flat">
            <a:solidFill>
              <a:srgbClr val="E3E2DE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6" name="Group 26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6831951" y="633413"/>
            <a:ext cx="979799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07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16446933" y="-19514"/>
            <a:ext cx="869053" cy="1860582"/>
            <a:chOff x="0" y="0"/>
            <a:chExt cx="228886" cy="4900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8886" cy="490030"/>
            </a:xfrm>
            <a:custGeom>
              <a:avLst/>
              <a:gdLst/>
              <a:ahLst/>
              <a:cxnLst/>
              <a:rect l="l" t="t" r="r" b="b"/>
              <a:pathLst>
                <a:path w="228886" h="490030">
                  <a:moveTo>
                    <a:pt x="114443" y="0"/>
                  </a:moveTo>
                  <a:lnTo>
                    <a:pt x="114443" y="0"/>
                  </a:lnTo>
                  <a:cubicBezTo>
                    <a:pt x="144795" y="0"/>
                    <a:pt x="173904" y="12057"/>
                    <a:pt x="195367" y="33520"/>
                  </a:cubicBezTo>
                  <a:cubicBezTo>
                    <a:pt x="216829" y="54982"/>
                    <a:pt x="228886" y="84091"/>
                    <a:pt x="228886" y="114443"/>
                  </a:cubicBezTo>
                  <a:lnTo>
                    <a:pt x="228886" y="375587"/>
                  </a:lnTo>
                  <a:cubicBezTo>
                    <a:pt x="228886" y="405939"/>
                    <a:pt x="216829" y="435048"/>
                    <a:pt x="195367" y="456510"/>
                  </a:cubicBezTo>
                  <a:cubicBezTo>
                    <a:pt x="173904" y="477972"/>
                    <a:pt x="144795" y="490030"/>
                    <a:pt x="114443" y="490030"/>
                  </a:cubicBezTo>
                  <a:lnTo>
                    <a:pt x="114443" y="490030"/>
                  </a:lnTo>
                  <a:cubicBezTo>
                    <a:pt x="84091" y="490030"/>
                    <a:pt x="54982" y="477972"/>
                    <a:pt x="33520" y="456510"/>
                  </a:cubicBezTo>
                  <a:cubicBezTo>
                    <a:pt x="12057" y="435048"/>
                    <a:pt x="0" y="405939"/>
                    <a:pt x="0" y="375587"/>
                  </a:cubicBezTo>
                  <a:lnTo>
                    <a:pt x="0" y="114443"/>
                  </a:lnTo>
                  <a:cubicBezTo>
                    <a:pt x="0" y="84091"/>
                    <a:pt x="12057" y="54982"/>
                    <a:pt x="33520" y="33520"/>
                  </a:cubicBezTo>
                  <a:cubicBezTo>
                    <a:pt x="54982" y="12057"/>
                    <a:pt x="84091" y="0"/>
                    <a:pt x="11444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228886" cy="499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6244690" y="748851"/>
            <a:ext cx="1273538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00"/>
              </a:lnSpc>
              <a:spcBef>
                <a:spcPct val="0"/>
              </a:spcBef>
            </a:pPr>
            <a:r>
              <a:rPr lang="en-US" sz="3000" b="1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2025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76250" y="452993"/>
            <a:ext cx="14570444" cy="2606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99"/>
              </a:lnSpc>
            </a:pPr>
            <a:r>
              <a:rPr lang="en-US" sz="9999" b="1" spc="-549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Let’s Make an Ama﻿zing Event Together!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476250" y="8029075"/>
            <a:ext cx="3068708" cy="780468"/>
            <a:chOff x="0" y="0"/>
            <a:chExt cx="1597918" cy="406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97918" cy="406400"/>
            </a:xfrm>
            <a:custGeom>
              <a:avLst/>
              <a:gdLst/>
              <a:ahLst/>
              <a:cxnLst/>
              <a:rect l="l" t="t" r="r" b="b"/>
              <a:pathLst>
                <a:path w="1597918" h="406400">
                  <a:moveTo>
                    <a:pt x="1394718" y="0"/>
                  </a:moveTo>
                  <a:cubicBezTo>
                    <a:pt x="1506942" y="0"/>
                    <a:pt x="1597918" y="90976"/>
                    <a:pt x="1597918" y="203200"/>
                  </a:cubicBezTo>
                  <a:cubicBezTo>
                    <a:pt x="1597918" y="315424"/>
                    <a:pt x="1506942" y="406400"/>
                    <a:pt x="139471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1351AA"/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38100"/>
              <a:ext cx="1597918" cy="36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1" indent="0" algn="ctr">
                <a:lnSpc>
                  <a:spcPts val="2199"/>
                </a:lnSpc>
                <a:spcBef>
                  <a:spcPct val="0"/>
                </a:spcBef>
              </a:pPr>
              <a:r>
                <a:rPr lang="en-US" sz="2199" u="none" strike="noStrike">
                  <a:solidFill>
                    <a:srgbClr val="1351AA"/>
                  </a:solidFill>
                  <a:latin typeface="Work Sans"/>
                  <a:ea typeface="Work Sans"/>
                  <a:cs typeface="Work Sans"/>
                  <a:sym typeface="Work Sans"/>
                </a:rPr>
                <a:t>@reallygreatsite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476250" y="9030282"/>
            <a:ext cx="4289619" cy="780468"/>
            <a:chOff x="0" y="0"/>
            <a:chExt cx="2233662" cy="4064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233662" cy="406400"/>
            </a:xfrm>
            <a:custGeom>
              <a:avLst/>
              <a:gdLst/>
              <a:ahLst/>
              <a:cxnLst/>
              <a:rect l="l" t="t" r="r" b="b"/>
              <a:pathLst>
                <a:path w="2233662" h="406400">
                  <a:moveTo>
                    <a:pt x="2030462" y="0"/>
                  </a:moveTo>
                  <a:cubicBezTo>
                    <a:pt x="2142687" y="0"/>
                    <a:pt x="2233662" y="90976"/>
                    <a:pt x="2233662" y="203200"/>
                  </a:cubicBezTo>
                  <a:cubicBezTo>
                    <a:pt x="2233662" y="315424"/>
                    <a:pt x="2142687" y="406400"/>
                    <a:pt x="203046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1351AA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38100"/>
              <a:ext cx="2233662" cy="3683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1" indent="0" algn="ctr">
                <a:lnSpc>
                  <a:spcPts val="219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1351AA"/>
                  </a:solidFill>
                  <a:latin typeface="Work Sans"/>
                  <a:ea typeface="Work Sans"/>
                  <a:cs typeface="Work Sans"/>
                  <a:sym typeface="Work Sans"/>
                </a:rPr>
                <a:t>www.reallygreatsite.com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2166102" y="4133091"/>
            <a:ext cx="5645648" cy="5677659"/>
            <a:chOff x="0" y="0"/>
            <a:chExt cx="13638667" cy="137160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3638667" cy="13716000"/>
            </a:xfrm>
            <a:custGeom>
              <a:avLst/>
              <a:gdLst/>
              <a:ahLst/>
              <a:cxnLst/>
              <a:rect l="l" t="t" r="r" b="b"/>
              <a:pathLst>
                <a:path w="13638667" h="13716000">
                  <a:moveTo>
                    <a:pt x="6819327" y="0"/>
                  </a:moveTo>
                  <a:lnTo>
                    <a:pt x="6819341" y="0"/>
                  </a:lnTo>
                  <a:cubicBezTo>
                    <a:pt x="10585552" y="1"/>
                    <a:pt x="13638667" y="3070429"/>
                    <a:pt x="13638667" y="6857994"/>
                  </a:cubicBezTo>
                  <a:lnTo>
                    <a:pt x="13638667" y="13716000"/>
                  </a:lnTo>
                  <a:lnTo>
                    <a:pt x="0" y="13716000"/>
                  </a:lnTo>
                  <a:lnTo>
                    <a:pt x="0" y="6857994"/>
                  </a:lnTo>
                  <a:cubicBezTo>
                    <a:pt x="0" y="3070428"/>
                    <a:pt x="3053117" y="0"/>
                    <a:pt x="6819327" y="0"/>
                  </a:cubicBezTo>
                  <a:close/>
                </a:path>
              </a:pathLst>
            </a:custGeom>
            <a:blipFill>
              <a:blip r:embed="rId2"/>
              <a:stretch>
                <a:fillRect t="-24577" b="-24577"/>
              </a:stretch>
            </a:blipFill>
          </p:spPr>
        </p:sp>
      </p:grpSp>
      <p:grpSp>
        <p:nvGrpSpPr>
          <p:cNvPr id="15" name="Group 15"/>
          <p:cNvGrpSpPr/>
          <p:nvPr/>
        </p:nvGrpSpPr>
        <p:grpSpPr>
          <a:xfrm>
            <a:off x="6314639" y="4133091"/>
            <a:ext cx="5645648" cy="5677659"/>
            <a:chOff x="0" y="0"/>
            <a:chExt cx="13638667" cy="137160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3638667" cy="13716000"/>
            </a:xfrm>
            <a:custGeom>
              <a:avLst/>
              <a:gdLst/>
              <a:ahLst/>
              <a:cxnLst/>
              <a:rect l="l" t="t" r="r" b="b"/>
              <a:pathLst>
                <a:path w="13638667" h="13716000">
                  <a:moveTo>
                    <a:pt x="6819327" y="0"/>
                  </a:moveTo>
                  <a:lnTo>
                    <a:pt x="6819341" y="0"/>
                  </a:lnTo>
                  <a:cubicBezTo>
                    <a:pt x="10585552" y="1"/>
                    <a:pt x="13638667" y="3070429"/>
                    <a:pt x="13638667" y="6857994"/>
                  </a:cubicBezTo>
                  <a:lnTo>
                    <a:pt x="13638667" y="13716000"/>
                  </a:lnTo>
                  <a:lnTo>
                    <a:pt x="0" y="13716000"/>
                  </a:lnTo>
                  <a:lnTo>
                    <a:pt x="0" y="6857994"/>
                  </a:lnTo>
                  <a:cubicBezTo>
                    <a:pt x="0" y="3070428"/>
                    <a:pt x="3053117" y="0"/>
                    <a:pt x="6819327" y="0"/>
                  </a:cubicBezTo>
                  <a:close/>
                </a:path>
              </a:pathLst>
            </a:custGeom>
            <a:blipFill>
              <a:blip r:embed="rId3"/>
              <a:stretch>
                <a:fillRect l="-25425" r="-25425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335</Words>
  <Application>Microsoft Office PowerPoint</Application>
  <PresentationFormat>사용자 지정</PresentationFormat>
  <Paragraphs>77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8" baseType="lpstr">
      <vt:lpstr>맑은 고딕</vt:lpstr>
      <vt:lpstr>페이퍼로지 8 ExtraBold</vt:lpstr>
      <vt:lpstr>Arial</vt:lpstr>
      <vt:lpstr>Work Sans Bold</vt:lpstr>
      <vt:lpstr>Work Sans</vt:lpstr>
      <vt:lpstr>Aileron Bold</vt:lpstr>
      <vt:lpstr>Calibri</vt:lpstr>
      <vt:lpstr>Aileron Heavy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 Bold Minimalist Project Proposal Presentation</dc:title>
  <dc:creator>Administrator</dc:creator>
  <cp:lastModifiedBy>FullName</cp:lastModifiedBy>
  <cp:revision>12</cp:revision>
  <dcterms:created xsi:type="dcterms:W3CDTF">2006-08-16T00:00:00Z</dcterms:created>
  <dcterms:modified xsi:type="dcterms:W3CDTF">2025-11-25T02:41:10Z</dcterms:modified>
  <dc:identifier>DAG5qZLZ9dk</dc:identifier>
</cp:coreProperties>
</file>

<file path=docProps/thumbnail.jpeg>
</file>